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24"/>
  </p:notesMasterIdLst>
  <p:sldIdLst>
    <p:sldId id="256" r:id="rId2"/>
    <p:sldId id="336" r:id="rId3"/>
    <p:sldId id="324" r:id="rId4"/>
    <p:sldId id="327" r:id="rId5"/>
    <p:sldId id="325" r:id="rId6"/>
    <p:sldId id="328" r:id="rId7"/>
    <p:sldId id="278" r:id="rId8"/>
    <p:sldId id="279" r:id="rId9"/>
    <p:sldId id="329" r:id="rId10"/>
    <p:sldId id="330" r:id="rId11"/>
    <p:sldId id="331" r:id="rId12"/>
    <p:sldId id="332" r:id="rId13"/>
    <p:sldId id="280" r:id="rId14"/>
    <p:sldId id="281" r:id="rId15"/>
    <p:sldId id="282" r:id="rId16"/>
    <p:sldId id="297" r:id="rId17"/>
    <p:sldId id="337" r:id="rId18"/>
    <p:sldId id="338" r:id="rId19"/>
    <p:sldId id="339" r:id="rId20"/>
    <p:sldId id="340" r:id="rId21"/>
    <p:sldId id="341" r:id="rId22"/>
    <p:sldId id="342" r:id="rId2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4646"/>
  </p:normalViewPr>
  <p:slideViewPr>
    <p:cSldViewPr snapToGrid="0">
      <p:cViewPr varScale="1">
        <p:scale>
          <a:sx n="109" d="100"/>
          <a:sy n="109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634A3-1F41-4797-B5BF-617CCEE4D571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E7F5-5EB4-476F-A21A-97D8556CF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98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C9D907B-5A52-47CC-9A85-A09D44FEE1D1}" type="slidenum">
              <a:rPr lang="zh-TW" altLang="en-US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99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體育室</a:t>
            </a:r>
            <a:r>
              <a:rPr lang="en-US" altLang="zh-TW" smtClean="0"/>
              <a:t>(</a:t>
            </a:r>
            <a:r>
              <a:rPr lang="zh-TW" altLang="en-US" smtClean="0"/>
              <a:t>游泳池前</a:t>
            </a:r>
            <a:r>
              <a:rPr lang="en-US" altLang="zh-TW" smtClean="0"/>
              <a:t>)</a:t>
            </a:r>
            <a:r>
              <a:rPr lang="zh-TW" altLang="en-US" smtClean="0"/>
              <a:t>；</a:t>
            </a:r>
            <a:r>
              <a:rPr lang="en-US" altLang="zh-TW" smtClean="0"/>
              <a:t>T4</a:t>
            </a:r>
            <a:r>
              <a:rPr lang="zh-TW" altLang="en-US" smtClean="0"/>
              <a:t>走廊；二宿；管理大樓；大門口；研楊大樓共</a:t>
            </a:r>
            <a:r>
              <a:rPr lang="en-US" altLang="zh-TW" smtClean="0"/>
              <a:t>6</a:t>
            </a:r>
            <a:r>
              <a:rPr lang="zh-TW" altLang="en-US" smtClean="0"/>
              <a:t>個</a:t>
            </a:r>
            <a:r>
              <a:rPr lang="en-US" altLang="zh-TW" smtClean="0"/>
              <a:t>AED</a:t>
            </a:r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290A085-627C-4234-B830-0E77A8A8012B}" type="slidenum">
              <a:rPr kumimoji="0" lang="en-US" altLang="zh-TW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/>
              <a:t>20</a:t>
            </a:fld>
            <a:endParaRPr kumimoji="0" lang="zh-TW" altLang="en-US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34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buSzPct val="100000"/>
            </a:pPr>
            <a:fld id="{B18EF583-A6AA-44F1-A9CD-92037B9E8618}" type="slidenum">
              <a:rPr kumimoji="0" lang="en-US" altLang="zh-TW">
                <a:solidFill>
                  <a:srgbClr val="000000"/>
                </a:solidFill>
              </a:rPr>
              <a:pPr eaLnBrk="0" hangingPunct="0">
                <a:buSzPct val="100000"/>
              </a:pPr>
              <a:t>21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56038" y="9440863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buSzPct val="100000"/>
            </a:pPr>
            <a:fld id="{80EA0924-3B15-4883-932A-0E5213D4B3AB}" type="slidenum">
              <a:rPr kumimoji="0" lang="en-US" altLang="zh-TW" sz="1200">
                <a:solidFill>
                  <a:srgbClr val="000000"/>
                </a:solidFill>
              </a:rPr>
              <a:pPr algn="r">
                <a:buSzPct val="100000"/>
              </a:pPr>
              <a:t>21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sp>
        <p:nvSpPr>
          <p:cNvPr id="706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3013"/>
            <a:ext cx="5962650" cy="3354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83138"/>
            <a:ext cx="5445125" cy="391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70662" name="Text Box 4"/>
          <p:cNvSpPr txBox="1">
            <a:spLocks noChangeArrowheads="1"/>
          </p:cNvSpPr>
          <p:nvPr/>
        </p:nvSpPr>
        <p:spPr bwMode="auto">
          <a:xfrm>
            <a:off x="3856038" y="9440863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buSzPct val="100000"/>
            </a:pPr>
            <a:fld id="{656EAF0A-78B7-4CB2-8680-0F4E73F7534E}" type="slidenum">
              <a:rPr kumimoji="0" lang="en-US" altLang="zh-TW" sz="1200">
                <a:solidFill>
                  <a:srgbClr val="000000"/>
                </a:solidFill>
              </a:rPr>
              <a:pPr algn="r">
                <a:buSzPct val="100000"/>
              </a:pPr>
              <a:t>21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6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6:notes"/>
          <p:cNvSpPr txBox="1">
            <a:spLocks noGrp="1"/>
          </p:cNvSpPr>
          <p:nvPr>
            <p:ph type="body" idx="1"/>
          </p:nvPr>
        </p:nvSpPr>
        <p:spPr>
          <a:xfrm>
            <a:off x="674732" y="5192712"/>
            <a:ext cx="5397857" cy="424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3" name="Google Shape;81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9375"/>
            <a:ext cx="6472237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960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63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80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33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77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28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466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32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65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23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524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574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46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97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588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96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CC9C7-3696-47FB-BDAF-6B70A4C765A2}" type="datetimeFigureOut">
              <a:rPr lang="zh-TW" altLang="en-US" smtClean="0"/>
              <a:t>2022/4/13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81E57A-4ACB-43C1-8F78-F9904448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80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he.ntust.edu.tw/p/405-1068-82847,c8631.php?Lang=zh-tw" TargetMode="External"/><Relationship Id="rId2" Type="http://schemas.openxmlformats.org/officeDocument/2006/relationships/hyperlink" Target="https://she.ntust.edu.tw/p/405-1068-82184,c8631.php?Lang=zh-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88486" y="694592"/>
            <a:ext cx="9990714" cy="310258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/>
              <a:t>國立臺灣科技大學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安全衛生教育訓練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(</a:t>
            </a:r>
            <a:r>
              <a:rPr lang="zh-TW" altLang="en-US" b="1" dirty="0" smtClean="0"/>
              <a:t>高中生獨立研究</a:t>
            </a:r>
            <a:r>
              <a:rPr lang="en-US" altLang="zh-TW" b="1" dirty="0" smtClean="0"/>
              <a:t>)</a:t>
            </a:r>
            <a:br>
              <a:rPr lang="en-US" altLang="zh-TW" b="1" dirty="0" smtClean="0"/>
            </a:br>
            <a:r>
              <a:rPr lang="en-US" altLang="zh-TW" b="1" dirty="0"/>
              <a:t>(</a:t>
            </a:r>
            <a:r>
              <a:rPr lang="zh-TW" altLang="en-US" b="1" dirty="0"/>
              <a:t>校外學生跨校研究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3600" b="1" dirty="0" smtClean="0"/>
              <a:t>化工</a:t>
            </a:r>
            <a:r>
              <a:rPr lang="zh-TW" altLang="en-US" sz="3600" b="1" dirty="0" smtClean="0"/>
              <a:t>系暨</a:t>
            </a:r>
            <a:r>
              <a:rPr lang="zh-TW" altLang="en-US" sz="3600" b="1" dirty="0" smtClean="0"/>
              <a:t>環安室編撰 </a:t>
            </a:r>
            <a:r>
              <a:rPr lang="en-US" altLang="zh-TW" sz="3600" b="1" dirty="0" smtClean="0"/>
              <a:t>2021.3.18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828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3355" y="212168"/>
            <a:ext cx="8551127" cy="883811"/>
          </a:xfrm>
        </p:spPr>
        <p:txBody>
          <a:bodyPr>
            <a:normAutofit/>
          </a:bodyPr>
          <a:lstStyle/>
          <a:p>
            <a:pPr algn="ctr"/>
            <a:r>
              <a:rPr lang="en-US" altLang="zh-TW" sz="5000" b="1" dirty="0">
                <a:latin typeface="Arial Black" panose="020B0A04020102020204" pitchFamily="34" charset="0"/>
              </a:rPr>
              <a:t>Location</a:t>
            </a:r>
            <a:endParaRPr lang="zh-TW" alt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713008"/>
              </p:ext>
            </p:extLst>
          </p:nvPr>
        </p:nvGraphicFramePr>
        <p:xfrm>
          <a:off x="1723355" y="1095979"/>
          <a:ext cx="9057600" cy="139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20">
                  <a:extLst>
                    <a:ext uri="{9D8B030D-6E8A-4147-A177-3AD203B41FA5}">
                      <a16:colId xmlns:a16="http://schemas.microsoft.com/office/drawing/2014/main" val="1140294035"/>
                    </a:ext>
                  </a:extLst>
                </a:gridCol>
                <a:gridCol w="1811520">
                  <a:extLst>
                    <a:ext uri="{9D8B030D-6E8A-4147-A177-3AD203B41FA5}">
                      <a16:colId xmlns:a16="http://schemas.microsoft.com/office/drawing/2014/main" val="2501961666"/>
                    </a:ext>
                  </a:extLst>
                </a:gridCol>
                <a:gridCol w="2347946">
                  <a:extLst>
                    <a:ext uri="{9D8B030D-6E8A-4147-A177-3AD203B41FA5}">
                      <a16:colId xmlns:a16="http://schemas.microsoft.com/office/drawing/2014/main" val="872394026"/>
                    </a:ext>
                  </a:extLst>
                </a:gridCol>
                <a:gridCol w="1616927">
                  <a:extLst>
                    <a:ext uri="{9D8B030D-6E8A-4147-A177-3AD203B41FA5}">
                      <a16:colId xmlns:a16="http://schemas.microsoft.com/office/drawing/2014/main" val="1522913420"/>
                    </a:ext>
                  </a:extLst>
                </a:gridCol>
                <a:gridCol w="1469687">
                  <a:extLst>
                    <a:ext uri="{9D8B030D-6E8A-4147-A177-3AD203B41FA5}">
                      <a16:colId xmlns:a16="http://schemas.microsoft.com/office/drawing/2014/main" val="766952315"/>
                    </a:ext>
                  </a:extLst>
                </a:gridCol>
              </a:tblGrid>
              <a:tr h="506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樓層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門牌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放置位置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管理單位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管理人員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697169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工程二館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ME1-234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實驗室內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機械系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簡坤添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37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3355" y="212168"/>
            <a:ext cx="8551127" cy="883811"/>
          </a:xfrm>
        </p:spPr>
        <p:txBody>
          <a:bodyPr>
            <a:normAutofit/>
          </a:bodyPr>
          <a:lstStyle/>
          <a:p>
            <a:pPr algn="ctr"/>
            <a:r>
              <a:rPr lang="en-US" altLang="zh-TW" sz="5000" b="1" dirty="0">
                <a:latin typeface="Arial Black" panose="020B0A04020102020204" pitchFamily="34" charset="0"/>
              </a:rPr>
              <a:t>Location</a:t>
            </a:r>
            <a:endParaRPr lang="zh-TW" alt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138374"/>
              </p:ext>
            </p:extLst>
          </p:nvPr>
        </p:nvGraphicFramePr>
        <p:xfrm>
          <a:off x="1723355" y="1095979"/>
          <a:ext cx="9057600" cy="3044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20">
                  <a:extLst>
                    <a:ext uri="{9D8B030D-6E8A-4147-A177-3AD203B41FA5}">
                      <a16:colId xmlns:a16="http://schemas.microsoft.com/office/drawing/2014/main" val="1140294035"/>
                    </a:ext>
                  </a:extLst>
                </a:gridCol>
                <a:gridCol w="1811520">
                  <a:extLst>
                    <a:ext uri="{9D8B030D-6E8A-4147-A177-3AD203B41FA5}">
                      <a16:colId xmlns:a16="http://schemas.microsoft.com/office/drawing/2014/main" val="2501961666"/>
                    </a:ext>
                  </a:extLst>
                </a:gridCol>
                <a:gridCol w="2347946">
                  <a:extLst>
                    <a:ext uri="{9D8B030D-6E8A-4147-A177-3AD203B41FA5}">
                      <a16:colId xmlns:a16="http://schemas.microsoft.com/office/drawing/2014/main" val="872394026"/>
                    </a:ext>
                  </a:extLst>
                </a:gridCol>
                <a:gridCol w="1616927">
                  <a:extLst>
                    <a:ext uri="{9D8B030D-6E8A-4147-A177-3AD203B41FA5}">
                      <a16:colId xmlns:a16="http://schemas.microsoft.com/office/drawing/2014/main" val="1522913420"/>
                    </a:ext>
                  </a:extLst>
                </a:gridCol>
                <a:gridCol w="1469687">
                  <a:extLst>
                    <a:ext uri="{9D8B030D-6E8A-4147-A177-3AD203B41FA5}">
                      <a16:colId xmlns:a16="http://schemas.microsoft.com/office/drawing/2014/main" val="766952315"/>
                    </a:ext>
                  </a:extLst>
                </a:gridCol>
              </a:tblGrid>
              <a:tr h="506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樓層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門牌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放置位置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管理單位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管理人員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697169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第二教學大樓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T2-504-4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/>
                        <a:t>門外走廊</a:t>
                      </a:r>
                    </a:p>
                    <a:p>
                      <a:pPr algn="ctr"/>
                      <a:endParaRPr lang="zh-TW" altLang="en-US" sz="18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電子系</a:t>
                      </a:r>
                      <a:endParaRPr lang="zh-TW" alt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孫宜平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375728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電資館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EE-201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辦公室內</a:t>
                      </a:r>
                      <a:endParaRPr lang="zh-TW" altLang="en-US" sz="1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36736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教學大樓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T3-401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門外走廊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光電所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黃柏仁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501161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教學大樓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T3-406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實驗室內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電子系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林保宏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694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0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3355" y="212168"/>
            <a:ext cx="8551127" cy="883811"/>
          </a:xfrm>
        </p:spPr>
        <p:txBody>
          <a:bodyPr>
            <a:normAutofit/>
          </a:bodyPr>
          <a:lstStyle/>
          <a:p>
            <a:pPr algn="ctr"/>
            <a:r>
              <a:rPr lang="en-US" altLang="zh-TW" sz="5000" b="1" dirty="0">
                <a:latin typeface="Arial Black" panose="020B0A04020102020204" pitchFamily="34" charset="0"/>
              </a:rPr>
              <a:t>Location</a:t>
            </a:r>
            <a:endParaRPr lang="zh-TW" alt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186152"/>
              </p:ext>
            </p:extLst>
          </p:nvPr>
        </p:nvGraphicFramePr>
        <p:xfrm>
          <a:off x="1723355" y="1095979"/>
          <a:ext cx="9057600" cy="139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20">
                  <a:extLst>
                    <a:ext uri="{9D8B030D-6E8A-4147-A177-3AD203B41FA5}">
                      <a16:colId xmlns:a16="http://schemas.microsoft.com/office/drawing/2014/main" val="1140294035"/>
                    </a:ext>
                  </a:extLst>
                </a:gridCol>
                <a:gridCol w="1811520">
                  <a:extLst>
                    <a:ext uri="{9D8B030D-6E8A-4147-A177-3AD203B41FA5}">
                      <a16:colId xmlns:a16="http://schemas.microsoft.com/office/drawing/2014/main" val="2501961666"/>
                    </a:ext>
                  </a:extLst>
                </a:gridCol>
                <a:gridCol w="2347946">
                  <a:extLst>
                    <a:ext uri="{9D8B030D-6E8A-4147-A177-3AD203B41FA5}">
                      <a16:colId xmlns:a16="http://schemas.microsoft.com/office/drawing/2014/main" val="872394026"/>
                    </a:ext>
                  </a:extLst>
                </a:gridCol>
                <a:gridCol w="1616927">
                  <a:extLst>
                    <a:ext uri="{9D8B030D-6E8A-4147-A177-3AD203B41FA5}">
                      <a16:colId xmlns:a16="http://schemas.microsoft.com/office/drawing/2014/main" val="1522913420"/>
                    </a:ext>
                  </a:extLst>
                </a:gridCol>
                <a:gridCol w="1469687">
                  <a:extLst>
                    <a:ext uri="{9D8B030D-6E8A-4147-A177-3AD203B41FA5}">
                      <a16:colId xmlns:a16="http://schemas.microsoft.com/office/drawing/2014/main" val="766952315"/>
                    </a:ext>
                  </a:extLst>
                </a:gridCol>
              </a:tblGrid>
              <a:tr h="506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樓層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門牌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放置位置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管理單位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管理人員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697169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國際大樓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IB-1121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辦公室內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環安室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陳玉榕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37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22" y="1126273"/>
            <a:ext cx="7783552" cy="5561447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82060" y="200722"/>
            <a:ext cx="11249021" cy="9255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latin typeface="Arial Black" panose="020B0A04020102020204" pitchFamily="34" charset="0"/>
              </a:rPr>
              <a:t>應變箱內容物 </a:t>
            </a:r>
            <a:r>
              <a:rPr lang="en-US" altLang="zh-TW" sz="4000" b="1" dirty="0">
                <a:latin typeface="Arial Black" panose="020B0A04020102020204" pitchFamily="34" charset="0"/>
              </a:rPr>
              <a:t>(Chemical Spill kit)</a:t>
            </a:r>
            <a:endParaRPr lang="zh-TW" alt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97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058A2-5B0A-7A49-8559-61F7AA6F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537" y="588251"/>
            <a:ext cx="2140439" cy="1280890"/>
          </a:xfrm>
        </p:spPr>
        <p:txBody>
          <a:bodyPr/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緊急通報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A5B630-E091-BF43-A49F-6078F1FC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8" y="2424953"/>
            <a:ext cx="4444088" cy="24697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kumimoji="1" lang="zh-TW" altLang="en-US" sz="3600" b="1" dirty="0"/>
              <a:t>台科校安中心</a:t>
            </a:r>
            <a:endParaRPr kumimoji="1" lang="en-US" altLang="zh-TW" sz="3600" b="1" dirty="0"/>
          </a:p>
          <a:p>
            <a:pPr marL="0" indent="0" algn="ctr">
              <a:buNone/>
            </a:pPr>
            <a:r>
              <a:rPr kumimoji="1" lang="en-US" altLang="zh-TW" sz="3600" b="1" dirty="0"/>
              <a:t>0800-695-995 (</a:t>
            </a:r>
            <a:r>
              <a:rPr kumimoji="1" lang="zh-CN" altLang="en-US" sz="3600" b="1" dirty="0"/>
              <a:t>市話</a:t>
            </a:r>
            <a:r>
              <a:rPr kumimoji="1" lang="en-US" altLang="zh-TW" sz="3600" b="1" dirty="0"/>
              <a:t>)</a:t>
            </a:r>
          </a:p>
          <a:p>
            <a:pPr marL="0" indent="0" algn="ctr">
              <a:buNone/>
            </a:pPr>
            <a:r>
              <a:rPr kumimoji="1" lang="en-US" altLang="zh-TW" sz="3600" b="1" dirty="0">
                <a:solidFill>
                  <a:srgbClr val="FF0000"/>
                </a:solidFill>
              </a:rPr>
              <a:t>02-2733-2886</a:t>
            </a:r>
            <a:r>
              <a:rPr kumimoji="1" lang="zh-TW" altLang="en-US" sz="3600" b="1" dirty="0">
                <a:solidFill>
                  <a:srgbClr val="FF0000"/>
                </a:solidFill>
              </a:rPr>
              <a:t>（手機）</a:t>
            </a:r>
            <a:r>
              <a:rPr kumimoji="1" lang="en-US" altLang="zh-TW" sz="3600" b="1" dirty="0">
                <a:solidFill>
                  <a:srgbClr val="FF0000"/>
                </a:solidFill>
              </a:rPr>
              <a:t/>
            </a:r>
            <a:br>
              <a:rPr kumimoji="1" lang="en-US" altLang="zh-TW" sz="3600" b="1" dirty="0">
                <a:solidFill>
                  <a:srgbClr val="FF0000"/>
                </a:solidFill>
              </a:rPr>
            </a:br>
            <a:r>
              <a:rPr kumimoji="1" lang="zh-CN" altLang="en-US" sz="3600" b="1" dirty="0">
                <a:solidFill>
                  <a:srgbClr val="FF0000"/>
                </a:solidFill>
              </a:rPr>
              <a:t>請拿出手機輸入</a:t>
            </a:r>
            <a:endParaRPr kumimoji="1"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8084" y="5335413"/>
            <a:ext cx="522556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任何緊急事件請先通報校安中心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通報注意事項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請保持冷靜，記下四周人、事、時、地、物。並維持現場完整性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22" y="0"/>
            <a:ext cx="5850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971800" y="2133600"/>
            <a:ext cx="5345723" cy="1362076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及急救常識暨演練</a:t>
            </a:r>
          </a:p>
        </p:txBody>
      </p:sp>
      <p:sp>
        <p:nvSpPr>
          <p:cNvPr id="63491" name="文字版面配置區 4"/>
          <p:cNvSpPr>
            <a:spLocks noGrp="1" noChangeArrowheads="1"/>
          </p:cNvSpPr>
          <p:nvPr>
            <p:ph type="body" idx="1"/>
          </p:nvPr>
        </p:nvSpPr>
        <p:spPr>
          <a:xfrm>
            <a:off x="1171576" y="318136"/>
            <a:ext cx="9326880" cy="150114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了解實驗場所環境如何滅火與急救</a:t>
            </a:r>
          </a:p>
        </p:txBody>
      </p:sp>
      <p:pic>
        <p:nvPicPr>
          <p:cNvPr id="63492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1" y="3499486"/>
            <a:ext cx="1725930" cy="172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495676"/>
            <a:ext cx="2057400" cy="17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3"/>
          <p:cNvSpPr>
            <a:spLocks noGrp="1" noChangeArrowheads="1"/>
          </p:cNvSpPr>
          <p:nvPr>
            <p:ph type="title"/>
          </p:nvPr>
        </p:nvSpPr>
        <p:spPr>
          <a:xfrm>
            <a:off x="1257300" y="255270"/>
            <a:ext cx="9875520" cy="1143000"/>
          </a:xfrm>
        </p:spPr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滅火器使用</a:t>
            </a:r>
          </a:p>
        </p:txBody>
      </p:sp>
      <p:pic>
        <p:nvPicPr>
          <p:cNvPr id="64515" name="內容版面配置區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27402" r="27203" b="21416"/>
          <a:stretch>
            <a:fillRect/>
          </a:stretch>
        </p:blipFill>
        <p:spPr>
          <a:xfrm>
            <a:off x="1343026" y="1527811"/>
            <a:ext cx="9505950" cy="4438650"/>
          </a:xfrm>
        </p:spPr>
      </p:pic>
      <p:sp>
        <p:nvSpPr>
          <p:cNvPr id="64516" name="文字方塊 6"/>
          <p:cNvSpPr txBox="1">
            <a:spLocks noChangeArrowheads="1"/>
          </p:cNvSpPr>
          <p:nvPr/>
        </p:nvSpPr>
        <p:spPr bwMode="auto">
          <a:xfrm>
            <a:off x="1083946" y="1268730"/>
            <a:ext cx="1468754" cy="4247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2160"/>
          </a:p>
        </p:txBody>
      </p:sp>
    </p:spTree>
    <p:extLst>
      <p:ext uri="{BB962C8B-B14F-4D97-AF65-F5344CB8AC3E}">
        <p14:creationId xmlns:p14="http://schemas.microsoft.com/office/powerpoint/2010/main" val="385306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AED</a:t>
            </a:r>
            <a:r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使用原則</a:t>
            </a:r>
          </a:p>
        </p:txBody>
      </p:sp>
      <p:pic>
        <p:nvPicPr>
          <p:cNvPr id="66563" name="內容版面配置區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221" y="1838326"/>
            <a:ext cx="10313670" cy="4095750"/>
          </a:xfrm>
        </p:spPr>
      </p:pic>
    </p:spTree>
    <p:extLst>
      <p:ext uri="{BB962C8B-B14F-4D97-AF65-F5344CB8AC3E}">
        <p14:creationId xmlns:p14="http://schemas.microsoft.com/office/powerpoint/2010/main" val="290880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進入實驗場所基本要求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遵守校級安全衛生工作守則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網頁連結</a:t>
            </a:r>
            <a:r>
              <a:rPr lang="en-US" altLang="zh-TW" dirty="0"/>
              <a:t>:</a:t>
            </a:r>
            <a:r>
              <a:rPr lang="en-US" altLang="zh-TW" sz="1100" dirty="0">
                <a:hlinkClick r:id="rId2"/>
              </a:rPr>
              <a:t>https://</a:t>
            </a:r>
            <a:r>
              <a:rPr lang="en-US" altLang="zh-TW" sz="1100" dirty="0" smtClean="0">
                <a:hlinkClick r:id="rId2"/>
              </a:rPr>
              <a:t>she.ntust.edu.tw/p/405-1068-82184,c8631.php?Lang=</a:t>
            </a:r>
            <a:r>
              <a:rPr lang="en-US" altLang="zh-TW" sz="1100" dirty="0" err="1" smtClean="0">
                <a:hlinkClick r:id="rId2"/>
              </a:rPr>
              <a:t>zh-tw</a:t>
            </a:r>
            <a:r>
              <a:rPr lang="en-US" altLang="zh-TW" sz="1100" dirty="0" smtClean="0"/>
              <a:t>)</a:t>
            </a:r>
          </a:p>
          <a:p>
            <a:r>
              <a:rPr lang="zh-TW" altLang="en-US" dirty="0" smtClean="0"/>
              <a:t>遵守實驗場所安全衛生工作守則</a:t>
            </a:r>
            <a:r>
              <a:rPr lang="en-US" altLang="zh-TW" dirty="0" smtClean="0"/>
              <a:t>(</a:t>
            </a:r>
            <a:r>
              <a:rPr lang="zh-TW" altLang="en-US" dirty="0" smtClean="0">
                <a:hlinkClick r:id="rId3"/>
              </a:rPr>
              <a:t>各單位自訂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參加安全衛生教育訓練</a:t>
            </a:r>
            <a:r>
              <a:rPr lang="en-US" altLang="zh-TW" dirty="0" smtClean="0"/>
              <a:t>(</a:t>
            </a:r>
            <a:r>
              <a:rPr lang="zh-TW" altLang="en-US" dirty="0" smtClean="0"/>
              <a:t>訓練內容如下</a:t>
            </a:r>
            <a:r>
              <a:rPr lang="en-US" altLang="zh-TW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300" dirty="0"/>
              <a:t>作業安全衛生有關法規概要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300" dirty="0"/>
              <a:t>一般</a:t>
            </a:r>
            <a:r>
              <a:rPr lang="zh-TW" altLang="en-US" sz="1300" dirty="0" smtClean="0"/>
              <a:t>安全</a:t>
            </a:r>
            <a:r>
              <a:rPr lang="zh-TW" altLang="en-US" sz="1300" dirty="0"/>
              <a:t>衛生概念及安全衛生工作守則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300" dirty="0"/>
              <a:t>作業前、中、後之自動檢查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300" dirty="0"/>
              <a:t>標準作業程序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300" dirty="0"/>
              <a:t>緊急事故應變處理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300" dirty="0"/>
              <a:t>消防及急救常識暨演練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300" dirty="0"/>
              <a:t>其他</a:t>
            </a:r>
            <a:r>
              <a:rPr lang="zh-TW" altLang="en-US" sz="1300" dirty="0" smtClean="0"/>
              <a:t>與</a:t>
            </a:r>
            <a:r>
              <a:rPr lang="zh-TW" altLang="en-US" sz="1300" dirty="0"/>
              <a:t>高中職進入實驗場所</a:t>
            </a:r>
            <a:r>
              <a:rPr lang="zh-TW" altLang="en-US" sz="1300" dirty="0" smtClean="0"/>
              <a:t>作業</a:t>
            </a:r>
            <a:r>
              <a:rPr lang="zh-TW" altLang="en-US" sz="1300" dirty="0"/>
              <a:t>有關之安全衛生</a:t>
            </a:r>
            <a:r>
              <a:rPr lang="zh-TW" altLang="en-US" sz="1300" dirty="0" smtClean="0"/>
              <a:t>知識</a:t>
            </a:r>
            <a:endParaRPr lang="en-US" altLang="zh-TW" sz="1300" dirty="0" smtClean="0"/>
          </a:p>
          <a:p>
            <a:r>
              <a:rPr lang="zh-TW" altLang="en-US" dirty="0" smtClean="0"/>
              <a:t>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歲同學，請填寫家長同意書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8766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22932">
              <a:defRPr/>
            </a:pPr>
            <a:r>
              <a:rPr lang="zh-TW" altLang="en-US" sz="3961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本校</a:t>
            </a:r>
            <a:r>
              <a:rPr lang="en-US" altLang="zh-TW" sz="3961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AED</a:t>
            </a:r>
            <a:r>
              <a:rPr lang="zh-TW" altLang="en-US" sz="3961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地圖</a:t>
            </a:r>
            <a:r>
              <a:rPr lang="en-US" altLang="zh-TW" sz="3961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(10</a:t>
            </a:r>
            <a:r>
              <a:rPr lang="zh-TW" altLang="en-US" sz="3961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台</a:t>
            </a:r>
            <a:r>
              <a:rPr lang="en-US" altLang="zh-TW" sz="3961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endParaRPr lang="zh-TW" altLang="en-US" sz="3961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7587" name="內容版面配置區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004060"/>
            <a:ext cx="8170546" cy="3621406"/>
          </a:xfrm>
        </p:spPr>
      </p:pic>
      <p:pic>
        <p:nvPicPr>
          <p:cNvPr id="67588" name="圖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31" y="3497581"/>
            <a:ext cx="300990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圖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10" y="4400550"/>
            <a:ext cx="299086" cy="29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圖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16" y="3219450"/>
            <a:ext cx="29718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圖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16" y="3750946"/>
            <a:ext cx="295274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圖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06" y="4697730"/>
            <a:ext cx="29718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圖片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66" y="4688206"/>
            <a:ext cx="297180" cy="29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圖片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6" y="3202306"/>
            <a:ext cx="295274" cy="29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圖片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36" y="3215640"/>
            <a:ext cx="29718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圖片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6" y="3667126"/>
            <a:ext cx="297180" cy="29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圖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66" y="3750946"/>
            <a:ext cx="295274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342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630806" y="3046096"/>
            <a:ext cx="6995160" cy="12268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04323">
              <a:buClr>
                <a:srgbClr val="000000"/>
              </a:buClr>
              <a:buSzPct val="100000"/>
              <a:defRPr/>
            </a:pPr>
            <a:endParaRPr lang="zh-TW" altLang="en-US" sz="4860">
              <a:solidFill>
                <a:srgbClr val="FFFFFF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457450" y="1844040"/>
            <a:ext cx="167640" cy="3333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04323">
              <a:buClr>
                <a:srgbClr val="000000"/>
              </a:buClr>
              <a:buSzPct val="100000"/>
              <a:defRPr/>
            </a:pPr>
            <a:endParaRPr lang="zh-TW" altLang="en-US" sz="4860">
              <a:solidFill>
                <a:srgbClr val="FFFFFF"/>
              </a:solidFill>
            </a:endParaRPr>
          </a:p>
        </p:txBody>
      </p:sp>
      <p:pic>
        <p:nvPicPr>
          <p:cNvPr id="69636" name="Picture 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6" y="2061210"/>
            <a:ext cx="1851660" cy="167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6" y="2002156"/>
            <a:ext cx="181546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8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36" y="2011681"/>
            <a:ext cx="1945004" cy="168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9" name="Picture 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6" y="4392931"/>
            <a:ext cx="1872614" cy="168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0" name="Picture 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6" y="4417696"/>
            <a:ext cx="1815464" cy="168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2320290" y="882016"/>
            <a:ext cx="7644766" cy="449580"/>
          </a:xfrm>
          <a:prstGeom prst="rect">
            <a:avLst/>
          </a:prstGeom>
          <a:noFill/>
          <a:ln>
            <a:noFill/>
          </a:ln>
          <a:effectLst/>
        </p:spPr>
        <p:txBody>
          <a:bodyPr lIns="81000" tIns="42120" rIns="81000" bIns="421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40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40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40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40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40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40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40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40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540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defTabSz="404323">
              <a:lnSpc>
                <a:spcPts val="1946"/>
              </a:lnSpc>
              <a:buSzPct val="100000"/>
              <a:tabLst>
                <a:tab pos="0" algn="l"/>
                <a:tab pos="402894" algn="l"/>
                <a:tab pos="807217" algn="l"/>
                <a:tab pos="1211539" algn="l"/>
                <a:tab pos="1615862" algn="l"/>
                <a:tab pos="2020186" algn="l"/>
                <a:tab pos="2424509" algn="l"/>
                <a:tab pos="2828831" algn="l"/>
                <a:tab pos="3233154" algn="l"/>
                <a:tab pos="3637476" algn="l"/>
                <a:tab pos="4041799" algn="l"/>
                <a:tab pos="4446121" algn="l"/>
                <a:tab pos="4850444" algn="l"/>
                <a:tab pos="5254766" algn="l"/>
                <a:tab pos="5659091" algn="l"/>
                <a:tab pos="6063413" algn="l"/>
                <a:tab pos="6467736" algn="l"/>
                <a:tab pos="6872058" algn="l"/>
                <a:tab pos="7276381" algn="l"/>
                <a:tab pos="7680703" algn="l"/>
                <a:tab pos="8085026" algn="l"/>
              </a:tabLst>
              <a:defRPr/>
            </a:pPr>
            <a:r>
              <a:rPr lang="zh-TW" altLang="zh-TW" sz="396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國立台灣科技大學</a:t>
            </a:r>
            <a:r>
              <a:rPr lang="en-US" altLang="zh-TW" sz="3960" b="1" dirty="0"/>
              <a:t>AED Location</a:t>
            </a:r>
          </a:p>
        </p:txBody>
      </p:sp>
      <p:pic>
        <p:nvPicPr>
          <p:cNvPr id="69642" name="Picture 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5"/>
          <a:stretch>
            <a:fillRect/>
          </a:stretch>
        </p:blipFill>
        <p:spPr bwMode="auto">
          <a:xfrm>
            <a:off x="5080636" y="4339590"/>
            <a:ext cx="1945004" cy="16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0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3" name="Picture 6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46" y="4436746"/>
            <a:ext cx="1893570" cy="168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4" name="Picture 6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10" y="2028826"/>
            <a:ext cx="1895476" cy="168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64896" y="1482090"/>
          <a:ext cx="10126980" cy="5943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2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</a:rPr>
                        <a:t>體育館 </a:t>
                      </a:r>
                      <a:endParaRPr lang="en-US" altLang="zh-TW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GYM</a:t>
                      </a:r>
                    </a:p>
                  </a:txBody>
                  <a:tcPr marL="82296" marR="82296" marT="39169" marB="39169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管理學院</a:t>
                      </a: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MA</a:t>
                      </a:r>
                    </a:p>
                  </a:txBody>
                  <a:tcPr marL="82296" marR="82296" marT="39169" marB="39169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zh-TW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大門口警衛室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3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MainGtae</a:t>
                      </a: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296" marR="82296" marT="39169" marB="39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</a:rPr>
                        <a:t>衛生保健組</a:t>
                      </a:r>
                    </a:p>
                    <a:p>
                      <a:pPr algn="ctr"/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Health Center</a:t>
                      </a:r>
                    </a:p>
                  </a:txBody>
                  <a:tcPr marL="82296" marR="82296" marT="39169" marB="39169"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第一學生宿舍</a:t>
                      </a:r>
                    </a:p>
                    <a:p>
                      <a:r>
                        <a:rPr lang="en-US" altLang="zh-TW" sz="1600" dirty="0"/>
                        <a:t>Dorm room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(I)</a:t>
                      </a:r>
                    </a:p>
                  </a:txBody>
                  <a:tcPr marL="82296" marR="82296" marT="39169" marB="391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064896" y="3703320"/>
          <a:ext cx="10126980" cy="85946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2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03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TW" sz="17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TW" altLang="en-US" sz="1700" dirty="0">
                          <a:solidFill>
                            <a:schemeClr val="bg1"/>
                          </a:solidFill>
                        </a:rPr>
                        <a:t>教學大樓</a:t>
                      </a:r>
                      <a:endParaRPr lang="en-US" altLang="zh-TW" sz="1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altLang="zh-TW" sz="1700" dirty="0">
                          <a:solidFill>
                            <a:schemeClr val="bg1"/>
                          </a:solidFill>
                        </a:rPr>
                        <a:t>TA</a:t>
                      </a:r>
                    </a:p>
                  </a:txBody>
                  <a:tcPr marL="82296" marR="82296" marT="41111" marB="41111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第三學生宿舍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Dorm room(III)</a:t>
                      </a:r>
                    </a:p>
                  </a:txBody>
                  <a:tcPr marL="82296" marR="82296" marT="41111" marB="41111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研揚大樓一樓穿堂</a:t>
                      </a:r>
                      <a:endParaRPr kumimoji="0" lang="en-US" altLang="zh-TW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</a:t>
                      </a:r>
                    </a:p>
                  </a:txBody>
                  <a:tcPr marL="82296" marR="82296" marT="41111" marB="41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solidFill>
                            <a:schemeClr val="bg1"/>
                          </a:solidFill>
                        </a:rPr>
                        <a:t>學生活動中心三樓</a:t>
                      </a:r>
                    </a:p>
                    <a:p>
                      <a:pPr algn="ctr"/>
                      <a:r>
                        <a:rPr lang="en-US" altLang="zh-TW" sz="1700" dirty="0">
                          <a:solidFill>
                            <a:schemeClr val="bg1"/>
                          </a:solidFill>
                        </a:rPr>
                        <a:t>Student </a:t>
                      </a:r>
                      <a:r>
                        <a:rPr lang="en-US" altLang="zh-TW" sz="1700" dirty="0" err="1">
                          <a:solidFill>
                            <a:schemeClr val="bg1"/>
                          </a:solidFill>
                        </a:rPr>
                        <a:t>Cente</a:t>
                      </a:r>
                      <a:endParaRPr lang="en-US" altLang="zh-TW" sz="1700" dirty="0">
                        <a:solidFill>
                          <a:schemeClr val="bg1"/>
                        </a:solidFill>
                      </a:endParaRPr>
                    </a:p>
                  </a:txBody>
                  <a:tcPr marL="82296" marR="82296" marT="41111" marB="41111"/>
                </a:tc>
                <a:tc>
                  <a:txBody>
                    <a:bodyPr/>
                    <a:lstStyle/>
                    <a:p>
                      <a:r>
                        <a:rPr lang="zh-TW" altLang="en-US" sz="1700" dirty="0"/>
                        <a:t>第二學生宿舍</a:t>
                      </a:r>
                    </a:p>
                    <a:p>
                      <a:r>
                        <a:rPr lang="en-US" altLang="zh-TW" sz="1700" dirty="0"/>
                        <a:t>Dorm room(II)</a:t>
                      </a:r>
                    </a:p>
                    <a:p>
                      <a:endParaRPr lang="zh-TW" altLang="en-US" sz="1700" dirty="0"/>
                    </a:p>
                  </a:txBody>
                  <a:tcPr marL="82296" marR="82296" marT="41111" marB="411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9657" name="圖片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56" y="2085976"/>
            <a:ext cx="1954530" cy="156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8" name="圖片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86" y="4486276"/>
            <a:ext cx="1901190" cy="15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103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6"/>
          <p:cNvSpPr/>
          <p:nvPr/>
        </p:nvSpPr>
        <p:spPr>
          <a:xfrm>
            <a:off x="1249170" y="1568942"/>
            <a:ext cx="10942830" cy="290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822960" marR="0" lvl="1" indent="-51054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600"/>
              <a:buFont typeface="Noto Sans Symbols"/>
              <a:buChar char="◆"/>
              <a:tabLst/>
              <a:defRPr/>
            </a:pPr>
            <a:r>
              <a:rPr kumimoji="0" lang="zh-TW" altLang="en-US" sz="43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環安室</a:t>
            </a:r>
            <a:r>
              <a:rPr kumimoji="0" lang="en-US" altLang="zh-TW" sz="43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4320" b="1" dirty="0">
                <a:solidFill>
                  <a:prstClr val="black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游潔如</a:t>
            </a:r>
            <a:r>
              <a:rPr kumimoji="0" lang="zh-TW" altLang="en-US" sz="43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小姐 </a:t>
            </a:r>
            <a:r>
              <a:rPr kumimoji="0" lang="en-US" altLang="zh-TW" sz="43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#</a:t>
            </a:r>
            <a:r>
              <a:rPr lang="en-US" altLang="zh-TW" sz="4320" b="1" dirty="0" smtClean="0">
                <a:solidFill>
                  <a:prstClr val="black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1232</a:t>
            </a:r>
            <a:endParaRPr kumimoji="0" lang="en-US" altLang="zh-TW" sz="4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822960" marR="0" lvl="1" indent="-51054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600"/>
              <a:buFont typeface="Noto Sans Symbols"/>
              <a:buChar char="◆"/>
              <a:tabLst/>
              <a:defRPr/>
            </a:pPr>
            <a:r>
              <a:rPr kumimoji="0" lang="zh-CN" altLang="en-US" sz="43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  <a:sym typeface="Microsoft JhengHei"/>
              </a:rPr>
              <a:t>辦公室</a:t>
            </a:r>
            <a:r>
              <a:rPr kumimoji="0" lang="en-US" altLang="zh-CN" sz="43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  <a:sym typeface="Microsoft JhengHei"/>
              </a:rPr>
              <a:t> : </a:t>
            </a:r>
            <a:r>
              <a:rPr kumimoji="0" lang="en-US" altLang="zh-CN" sz="43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  <a:sym typeface="Microsoft JhengHei"/>
              </a:rPr>
              <a:t>IB-1121</a:t>
            </a:r>
          </a:p>
          <a:p>
            <a:pPr marL="822960" marR="0" lvl="1" indent="-51054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600"/>
              <a:buFont typeface="Noto Sans Symbols"/>
              <a:buChar char="◆"/>
              <a:tabLst/>
              <a:defRPr/>
            </a:pPr>
            <a:r>
              <a:rPr kumimoji="0" lang="en-US" altLang="zh-CN" sz="43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  <a:sym typeface="Microsoft JhengHei"/>
              </a:rPr>
              <a:t>E-mail </a:t>
            </a:r>
            <a:r>
              <a:rPr kumimoji="0" lang="en-US" altLang="zh-CN" sz="43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  <a:sym typeface="Microsoft JhengHei"/>
              </a:rPr>
              <a:t>: </a:t>
            </a:r>
            <a:r>
              <a:rPr lang="en-US" altLang="zh-CN" sz="3200" b="1" dirty="0" smtClean="0">
                <a:solidFill>
                  <a:prstClr val="black"/>
                </a:solidFill>
                <a:latin typeface="Microsoft JhengHei"/>
                <a:ea typeface="Microsoft JhengHei"/>
                <a:cs typeface="Arial"/>
                <a:sym typeface="Microsoft JhengHei"/>
              </a:rPr>
              <a:t>amandayu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  <a:sym typeface="Microsoft JhengHei"/>
              </a:rPr>
              <a:t>@mail.ntust.edu.tw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Microsoft JhengHei"/>
              <a:cs typeface="Arial"/>
              <a:sym typeface="Microsoft JhengHei"/>
            </a:endParaRPr>
          </a:p>
          <a:p>
            <a:pPr marL="31242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600"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  <a:sym typeface="Microsoft JhengHei"/>
              </a:rPr>
              <a:t> 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Microsoft JhengHei"/>
              <a:cs typeface="Arial"/>
              <a:sym typeface="Microsoft JhengHei"/>
            </a:endParaRPr>
          </a:p>
          <a:p>
            <a:pPr marL="31242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600"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  <a:sym typeface="Microsoft JhengHei"/>
              </a:rPr>
              <a:t>                 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  <a:sym typeface="Microsoft JhengHei"/>
              </a:rPr>
              <a:t>有任何問題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  <a:sym typeface="Microsoft JhengHei"/>
              </a:rPr>
              <a:t>  歡迎詢問～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Microsoft JhengHei"/>
              <a:cs typeface="Arial"/>
              <a:sym typeface="Microsoft JhengHei"/>
            </a:endParaRPr>
          </a:p>
          <a:p>
            <a:pPr marL="31242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600"/>
              <a:buFontTx/>
              <a:buNone/>
              <a:tabLst/>
              <a:defRPr/>
            </a:pPr>
            <a:endParaRPr kumimoji="0" sz="276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16" name="Google Shape;816;p66"/>
          <p:cNvSpPr txBox="1">
            <a:spLocks noGrp="1"/>
          </p:cNvSpPr>
          <p:nvPr>
            <p:ph type="title"/>
          </p:nvPr>
        </p:nvSpPr>
        <p:spPr>
          <a:xfrm>
            <a:off x="1555048" y="243422"/>
            <a:ext cx="9464040" cy="1325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altLang="zh-TW" sz="432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432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環安室環</a:t>
            </a:r>
            <a:r>
              <a:rPr lang="zh-TW" altLang="en-US" sz="432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安承辦人</a:t>
            </a:r>
            <a:endParaRPr dirty="0"/>
          </a:p>
        </p:txBody>
      </p:sp>
      <p:sp>
        <p:nvSpPr>
          <p:cNvPr id="3" name="文字方塊 2"/>
          <p:cNvSpPr txBox="1"/>
          <p:nvPr/>
        </p:nvSpPr>
        <p:spPr>
          <a:xfrm>
            <a:off x="9100039" y="444517"/>
            <a:ext cx="286629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範例，僅供參考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各</a:t>
            </a:r>
            <a:r>
              <a:rPr lang="zh-TW" altLang="en-US" dirty="0" smtClean="0">
                <a:solidFill>
                  <a:srgbClr val="FF0000"/>
                </a:solidFill>
              </a:rPr>
              <a:t>單位承辦人或實驗場所負責人請自行修改。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4225" y="268510"/>
            <a:ext cx="8911687" cy="722090"/>
          </a:xfrm>
        </p:spPr>
        <p:txBody>
          <a:bodyPr/>
          <a:lstStyle/>
          <a:p>
            <a:pPr algn="ctr"/>
            <a:r>
              <a:rPr lang="zh-TW" altLang="en-US" b="1" dirty="0" smtClean="0"/>
              <a:t>實驗場所注意事項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3200" y="1092200"/>
            <a:ext cx="10502900" cy="596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u="sng" dirty="0" smtClean="0"/>
              <a:t>實驗前</a:t>
            </a:r>
            <a:endParaRPr lang="en-US" altLang="zh-TW" sz="3000" b="1" u="sng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擬定完善的實驗計畫和指導老師和學長姊討論</a:t>
            </a:r>
            <a:endParaRPr lang="en-US" altLang="zh-TW" sz="30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熟讀各種使用藥品安全資料表</a:t>
            </a:r>
            <a:r>
              <a:rPr lang="en-US" altLang="zh-TW" sz="3000" b="1" dirty="0" smtClean="0"/>
              <a:t>SDS/</a:t>
            </a:r>
            <a:r>
              <a:rPr lang="zh-TW" altLang="en-US" sz="3000" b="1" dirty="0" smtClean="0"/>
              <a:t>注意藥品毒性及危害性</a:t>
            </a:r>
            <a:r>
              <a:rPr lang="en-US" altLang="zh-TW" sz="3000" b="1" dirty="0" smtClean="0"/>
              <a:t>,</a:t>
            </a:r>
            <a:r>
              <a:rPr lang="zh-TW" altLang="en-US" sz="3000" b="1" dirty="0" smtClean="0"/>
              <a:t>個人防護設備</a:t>
            </a:r>
            <a:r>
              <a:rPr lang="en-US" altLang="zh-TW" sz="3000" b="1" dirty="0" smtClean="0"/>
              <a:t>,</a:t>
            </a:r>
            <a:r>
              <a:rPr lang="zh-TW" altLang="en-US" sz="3000" b="1" dirty="0" smtClean="0"/>
              <a:t>藥品物化性</a:t>
            </a:r>
            <a:r>
              <a:rPr lang="en-US" altLang="zh-TW" sz="3000" b="1" dirty="0" smtClean="0"/>
              <a:t>(</a:t>
            </a:r>
            <a:r>
              <a:rPr lang="zh-TW" altLang="en-US" sz="3000" b="1" dirty="0" smtClean="0"/>
              <a:t>可上</a:t>
            </a:r>
            <a:r>
              <a:rPr lang="en-US" altLang="zh-TW" sz="3000" b="1" dirty="0" smtClean="0"/>
              <a:t>GHS</a:t>
            </a:r>
            <a:r>
              <a:rPr lang="zh-TW" altLang="en-US" sz="3000" b="1" dirty="0" smtClean="0"/>
              <a:t>網頁下載</a:t>
            </a:r>
            <a:r>
              <a:rPr lang="en-US" altLang="zh-TW" sz="3000" b="1" dirty="0" smtClean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熟悉需要使用的儀器</a:t>
            </a:r>
            <a:r>
              <a:rPr lang="en-US" altLang="zh-TW" sz="3000" b="1" dirty="0" smtClean="0"/>
              <a:t>SOP</a:t>
            </a:r>
          </a:p>
          <a:p>
            <a:pPr marL="0" indent="0">
              <a:buNone/>
            </a:pPr>
            <a:endParaRPr lang="en-US" altLang="zh-TW" sz="2400" b="1" u="sng" dirty="0" smtClean="0"/>
          </a:p>
          <a:p>
            <a:pPr marL="0" indent="0">
              <a:buNone/>
            </a:pPr>
            <a:endParaRPr lang="en-US" altLang="zh-TW" b="1" u="sng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494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8600" y="319310"/>
            <a:ext cx="8911687" cy="722090"/>
          </a:xfrm>
        </p:spPr>
        <p:txBody>
          <a:bodyPr/>
          <a:lstStyle/>
          <a:p>
            <a:pPr algn="ctr"/>
            <a:r>
              <a:rPr lang="zh-TW" altLang="en-US" b="1" dirty="0" smtClean="0"/>
              <a:t>實驗場所注意事項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98600" y="1155700"/>
            <a:ext cx="10502900" cy="5524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000" b="1" u="sng" dirty="0" smtClean="0"/>
              <a:t>實驗中</a:t>
            </a:r>
            <a:endParaRPr lang="en-US" altLang="zh-TW" sz="3000" b="1" u="sng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防護具需完善穿戴</a:t>
            </a:r>
            <a:r>
              <a:rPr lang="en-US" altLang="zh-TW" sz="3000" b="1" dirty="0" smtClean="0"/>
              <a:t>[</a:t>
            </a:r>
            <a:r>
              <a:rPr lang="zh-TW" altLang="en-US" sz="3000" b="1" dirty="0" smtClean="0"/>
              <a:t>實驗衣</a:t>
            </a:r>
            <a:r>
              <a:rPr lang="en-US" altLang="zh-TW" sz="3000" b="1" dirty="0" smtClean="0"/>
              <a:t>+</a:t>
            </a:r>
            <a:r>
              <a:rPr lang="zh-TW" altLang="en-US" sz="3000" b="1" dirty="0" smtClean="0"/>
              <a:t>口罩</a:t>
            </a:r>
            <a:r>
              <a:rPr lang="en-US" altLang="zh-TW" sz="3000" b="1" dirty="0" smtClean="0"/>
              <a:t>+</a:t>
            </a:r>
            <a:r>
              <a:rPr lang="zh-TW" altLang="en-US" sz="3000" b="1" dirty="0" smtClean="0"/>
              <a:t>手套</a:t>
            </a:r>
            <a:r>
              <a:rPr lang="en-US" altLang="zh-TW" sz="3000" b="1" dirty="0" smtClean="0"/>
              <a:t>+</a:t>
            </a:r>
            <a:r>
              <a:rPr lang="zh-TW" altLang="en-US" sz="3000" b="1" dirty="0" smtClean="0"/>
              <a:t>護目鏡</a:t>
            </a:r>
            <a:r>
              <a:rPr lang="en-US" altLang="zh-TW" sz="3000" b="1" dirty="0" smtClean="0"/>
              <a:t>=</a:t>
            </a:r>
            <a:r>
              <a:rPr lang="zh-TW" altLang="en-US" sz="3000" b="1" dirty="0" smtClean="0"/>
              <a:t>基本配備</a:t>
            </a:r>
            <a:r>
              <a:rPr lang="en-US" altLang="zh-TW" sz="3000" b="1" dirty="0" smtClean="0"/>
              <a:t>]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使用藥品做反應請小心</a:t>
            </a:r>
            <a:r>
              <a:rPr lang="en-US" altLang="zh-TW" sz="3000" b="1" dirty="0" smtClean="0"/>
              <a:t>,</a:t>
            </a:r>
            <a:r>
              <a:rPr lang="zh-TW" altLang="en-US" sz="3000" b="1" dirty="0" smtClean="0"/>
              <a:t>不可太急或是</a:t>
            </a:r>
            <a:r>
              <a:rPr lang="zh-TW" altLang="en-US" sz="3000" b="1" dirty="0"/>
              <a:t>快速</a:t>
            </a:r>
            <a:r>
              <a:rPr lang="zh-TW" altLang="en-US" sz="3000" b="1" dirty="0" smtClean="0"/>
              <a:t>大量加入</a:t>
            </a:r>
            <a:endParaRPr lang="en-US" altLang="zh-TW" sz="3000" b="1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使用儀器需看著</a:t>
            </a:r>
            <a:r>
              <a:rPr lang="en-US" altLang="zh-TW" sz="3000" b="1" dirty="0" smtClean="0"/>
              <a:t>SOP,</a:t>
            </a:r>
            <a:r>
              <a:rPr lang="zh-TW" altLang="en-US" sz="3000" b="1" dirty="0" smtClean="0"/>
              <a:t>切勿憑著記憶操作</a:t>
            </a:r>
            <a:endParaRPr lang="en-US" altLang="zh-TW" sz="3000" b="1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高溫高壓實驗更要小心注意溫度和壓力的變化</a:t>
            </a:r>
            <a:endParaRPr lang="en-US" altLang="zh-TW" sz="3000" b="1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配製及分裝藥品須清楚標示藥品名稱</a:t>
            </a:r>
            <a:r>
              <a:rPr lang="en-US" altLang="zh-TW" sz="3000" b="1" dirty="0" smtClean="0"/>
              <a:t>/</a:t>
            </a:r>
            <a:r>
              <a:rPr lang="zh-TW" altLang="en-US" sz="3000" b="1" dirty="0" smtClean="0"/>
              <a:t>濃度於樣品瓶外</a:t>
            </a:r>
            <a:endParaRPr lang="en-US" altLang="zh-TW" sz="3000" b="1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生物實驗容易發生感染</a:t>
            </a:r>
            <a:r>
              <a:rPr lang="en-US" altLang="zh-TW" sz="3000" b="1" dirty="0" smtClean="0"/>
              <a:t>,</a:t>
            </a:r>
            <a:r>
              <a:rPr lang="zh-TW" altLang="en-US" sz="3000" b="1" dirty="0" smtClean="0"/>
              <a:t>請注意手部消毒與清潔</a:t>
            </a:r>
            <a:endParaRPr lang="en-US" altLang="zh-TW" sz="3000" b="1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b="1" u="sng" dirty="0" smtClean="0"/>
          </a:p>
          <a:p>
            <a:pPr marL="0" indent="0">
              <a:buNone/>
            </a:pPr>
            <a:endParaRPr lang="en-US" altLang="zh-TW" b="1" u="sng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997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2325" y="332010"/>
            <a:ext cx="8911687" cy="722090"/>
          </a:xfrm>
        </p:spPr>
        <p:txBody>
          <a:bodyPr/>
          <a:lstStyle/>
          <a:p>
            <a:pPr algn="ctr"/>
            <a:r>
              <a:rPr lang="zh-TW" altLang="en-US" b="1" dirty="0" smtClean="0"/>
              <a:t>實驗場所注意事項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100" y="1346200"/>
            <a:ext cx="10502900" cy="596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u="sng" dirty="0" smtClean="0"/>
              <a:t>實驗後</a:t>
            </a:r>
            <a:endParaRPr lang="en-US" altLang="zh-TW" sz="3000" b="1" u="sng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確實清理實驗用具</a:t>
            </a:r>
            <a:r>
              <a:rPr lang="en-US" altLang="zh-TW" sz="3000" b="1" dirty="0" smtClean="0"/>
              <a:t>,</a:t>
            </a:r>
            <a:r>
              <a:rPr lang="zh-TW" altLang="en-US" sz="3000" b="1" dirty="0" smtClean="0"/>
              <a:t>不可留</a:t>
            </a:r>
            <a:r>
              <a:rPr lang="zh-TW" altLang="en-US" sz="3000" b="1" dirty="0"/>
              <a:t>下</a:t>
            </a:r>
            <a:r>
              <a:rPr lang="zh-TW" altLang="en-US" sz="3000" b="1" dirty="0" smtClean="0"/>
              <a:t>不清楚的樣品於實驗桌上</a:t>
            </a:r>
            <a:endParaRPr lang="en-US" altLang="zh-TW" sz="30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廢液種類需確認廢液相容性後</a:t>
            </a:r>
            <a:r>
              <a:rPr lang="en-US" altLang="zh-TW" sz="3000" b="1" dirty="0" smtClean="0"/>
              <a:t>,</a:t>
            </a:r>
            <a:r>
              <a:rPr lang="zh-TW" altLang="en-US" sz="3000" b="1" dirty="0" smtClean="0"/>
              <a:t>再慢慢倒入廢液桶</a:t>
            </a:r>
            <a:endParaRPr lang="en-US" altLang="zh-TW" sz="3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000" b="1" dirty="0"/>
              <a:t> </a:t>
            </a:r>
            <a:r>
              <a:rPr lang="zh-TW" altLang="en-US" sz="3000" b="1" dirty="0" smtClean="0"/>
              <a:t>  </a:t>
            </a:r>
            <a:r>
              <a:rPr lang="en-US" altLang="zh-TW" sz="3000" b="1" dirty="0" smtClean="0"/>
              <a:t>(</a:t>
            </a:r>
            <a:r>
              <a:rPr lang="zh-TW" altLang="en-US" sz="3000" b="1" dirty="0" smtClean="0"/>
              <a:t>不相容廢液易造成爆炸意外</a:t>
            </a:r>
            <a:r>
              <a:rPr lang="en-US" altLang="zh-TW" sz="3000" b="1" dirty="0" smtClean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000" b="1" dirty="0" smtClean="0"/>
              <a:t>實驗廢棄物應丟入實驗廢棄物專用垃圾桶</a:t>
            </a:r>
            <a:r>
              <a:rPr lang="en-US" altLang="zh-TW" sz="3000" b="1" dirty="0" smtClean="0"/>
              <a:t>,</a:t>
            </a:r>
            <a:r>
              <a:rPr lang="zh-TW" altLang="en-US" sz="3000" b="1" dirty="0" smtClean="0"/>
              <a:t>不可丟入一般垃圾桶內</a:t>
            </a:r>
            <a:endParaRPr lang="en-US" altLang="zh-TW" sz="3000" b="1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3000" b="1" dirty="0" smtClean="0"/>
          </a:p>
          <a:p>
            <a:endParaRPr lang="en-US" altLang="zh-TW" sz="2400" b="1" u="sng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b="1" u="sng" dirty="0" smtClean="0"/>
          </a:p>
          <a:p>
            <a:pPr marL="0" indent="0">
              <a:buNone/>
            </a:pPr>
            <a:endParaRPr lang="en-US" altLang="zh-TW" b="1" u="sng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437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34937"/>
            <a:ext cx="8496300" cy="64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8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157610"/>
            <a:ext cx="11911806" cy="6700390"/>
          </a:xfrm>
        </p:spPr>
      </p:pic>
    </p:spTree>
    <p:extLst>
      <p:ext uri="{BB962C8B-B14F-4D97-AF65-F5344CB8AC3E}">
        <p14:creationId xmlns:p14="http://schemas.microsoft.com/office/powerpoint/2010/main" val="25844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3355" y="212168"/>
            <a:ext cx="8551127" cy="883811"/>
          </a:xfrm>
        </p:spPr>
        <p:txBody>
          <a:bodyPr>
            <a:normAutofit/>
          </a:bodyPr>
          <a:lstStyle/>
          <a:p>
            <a:pPr algn="ctr"/>
            <a:r>
              <a:rPr lang="en-US" altLang="zh-TW" sz="5000" b="1" dirty="0">
                <a:latin typeface="Arial Black" panose="020B0A04020102020204" pitchFamily="34" charset="0"/>
              </a:rPr>
              <a:t>Location</a:t>
            </a:r>
            <a:endParaRPr lang="zh-TW" alt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923685"/>
              </p:ext>
            </p:extLst>
          </p:nvPr>
        </p:nvGraphicFramePr>
        <p:xfrm>
          <a:off x="1723355" y="1095979"/>
          <a:ext cx="9057600" cy="493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20">
                  <a:extLst>
                    <a:ext uri="{9D8B030D-6E8A-4147-A177-3AD203B41FA5}">
                      <a16:colId xmlns:a16="http://schemas.microsoft.com/office/drawing/2014/main" val="1140294035"/>
                    </a:ext>
                  </a:extLst>
                </a:gridCol>
                <a:gridCol w="1811520">
                  <a:extLst>
                    <a:ext uri="{9D8B030D-6E8A-4147-A177-3AD203B41FA5}">
                      <a16:colId xmlns:a16="http://schemas.microsoft.com/office/drawing/2014/main" val="2501961666"/>
                    </a:ext>
                  </a:extLst>
                </a:gridCol>
                <a:gridCol w="2347946">
                  <a:extLst>
                    <a:ext uri="{9D8B030D-6E8A-4147-A177-3AD203B41FA5}">
                      <a16:colId xmlns:a16="http://schemas.microsoft.com/office/drawing/2014/main" val="872394026"/>
                    </a:ext>
                  </a:extLst>
                </a:gridCol>
                <a:gridCol w="1616927">
                  <a:extLst>
                    <a:ext uri="{9D8B030D-6E8A-4147-A177-3AD203B41FA5}">
                      <a16:colId xmlns:a16="http://schemas.microsoft.com/office/drawing/2014/main" val="1522913420"/>
                    </a:ext>
                  </a:extLst>
                </a:gridCol>
                <a:gridCol w="1469687">
                  <a:extLst>
                    <a:ext uri="{9D8B030D-6E8A-4147-A177-3AD203B41FA5}">
                      <a16:colId xmlns:a16="http://schemas.microsoft.com/office/drawing/2014/main" val="766952315"/>
                    </a:ext>
                  </a:extLst>
                </a:gridCol>
              </a:tblGrid>
              <a:tr h="506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樓層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門牌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放置位置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管理單位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管理人員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697169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工程二館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E2-100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實驗室內</a:t>
                      </a: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化工系</a:t>
                      </a: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蘇文怡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375728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工程二館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E2-301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門外走廊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36736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工程二館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4F)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電梯正對面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23867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工程二館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/>
                        <a:t>電梯正對面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3507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工程二館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E2-501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/>
                        <a:t>門外走廊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106017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工程二館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電梯正對面</a:t>
                      </a:r>
                      <a:endParaRPr lang="zh-TW" altLang="en-US" sz="1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730307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工程二館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電梯正對面</a:t>
                      </a:r>
                      <a:endParaRPr lang="zh-TW" altLang="en-US" sz="1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1906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工程二館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r>
                        <a:rPr lang="en-US" altLang="zh-TW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電梯正對面</a:t>
                      </a:r>
                      <a:endParaRPr lang="zh-TW" altLang="en-US" sz="1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4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1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3355" y="212168"/>
            <a:ext cx="8551127" cy="883811"/>
          </a:xfrm>
        </p:spPr>
        <p:txBody>
          <a:bodyPr>
            <a:normAutofit/>
          </a:bodyPr>
          <a:lstStyle/>
          <a:p>
            <a:pPr algn="ctr"/>
            <a:r>
              <a:rPr lang="en-US" altLang="zh-TW" sz="5000" b="1" dirty="0">
                <a:latin typeface="Arial Black" panose="020B0A04020102020204" pitchFamily="34" charset="0"/>
              </a:rPr>
              <a:t>Location</a:t>
            </a:r>
            <a:endParaRPr lang="zh-TW" alt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075839"/>
              </p:ext>
            </p:extLst>
          </p:nvPr>
        </p:nvGraphicFramePr>
        <p:xfrm>
          <a:off x="1723355" y="1095979"/>
          <a:ext cx="9057600" cy="1897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20">
                  <a:extLst>
                    <a:ext uri="{9D8B030D-6E8A-4147-A177-3AD203B41FA5}">
                      <a16:colId xmlns:a16="http://schemas.microsoft.com/office/drawing/2014/main" val="1140294035"/>
                    </a:ext>
                  </a:extLst>
                </a:gridCol>
                <a:gridCol w="1811520">
                  <a:extLst>
                    <a:ext uri="{9D8B030D-6E8A-4147-A177-3AD203B41FA5}">
                      <a16:colId xmlns:a16="http://schemas.microsoft.com/office/drawing/2014/main" val="2501961666"/>
                    </a:ext>
                  </a:extLst>
                </a:gridCol>
                <a:gridCol w="2347946">
                  <a:extLst>
                    <a:ext uri="{9D8B030D-6E8A-4147-A177-3AD203B41FA5}">
                      <a16:colId xmlns:a16="http://schemas.microsoft.com/office/drawing/2014/main" val="872394026"/>
                    </a:ext>
                  </a:extLst>
                </a:gridCol>
                <a:gridCol w="1616927">
                  <a:extLst>
                    <a:ext uri="{9D8B030D-6E8A-4147-A177-3AD203B41FA5}">
                      <a16:colId xmlns:a16="http://schemas.microsoft.com/office/drawing/2014/main" val="1522913420"/>
                    </a:ext>
                  </a:extLst>
                </a:gridCol>
                <a:gridCol w="1469687">
                  <a:extLst>
                    <a:ext uri="{9D8B030D-6E8A-4147-A177-3AD203B41FA5}">
                      <a16:colId xmlns:a16="http://schemas.microsoft.com/office/drawing/2014/main" val="766952315"/>
                    </a:ext>
                  </a:extLst>
                </a:gridCol>
              </a:tblGrid>
              <a:tr h="506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樓層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門牌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放置位置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管理單位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/>
                        <a:t>管理人員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697169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工程一館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E1-112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系辦內</a:t>
                      </a:r>
                      <a:endParaRPr lang="zh-TW" altLang="en-US" sz="18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材料系</a:t>
                      </a:r>
                      <a:endParaRPr lang="zh-TW" alt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吳文媛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375728"/>
                  </a:ext>
                </a:extLst>
              </a:tr>
              <a:tr h="506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工程一館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E1-245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實驗室內</a:t>
                      </a:r>
                      <a:endParaRPr lang="zh-TW" altLang="en-US" sz="1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36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3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TM02892315[[fn=絲縷]]</Template>
  <TotalTime>4267</TotalTime>
  <Words>739</Words>
  <Application>Microsoft Office PowerPoint</Application>
  <PresentationFormat>寬螢幕</PresentationFormat>
  <Paragraphs>187</Paragraphs>
  <Slides>22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7" baseType="lpstr">
      <vt:lpstr>Microsoft JhengHei UI</vt:lpstr>
      <vt:lpstr>Noto Sans Symbols</vt:lpstr>
      <vt:lpstr>幼圆</vt:lpstr>
      <vt:lpstr>微軟正黑體</vt:lpstr>
      <vt:lpstr>微軟正黑體</vt:lpstr>
      <vt:lpstr>新細明體</vt:lpstr>
      <vt:lpstr>標楷體</vt:lpstr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絲縷</vt:lpstr>
      <vt:lpstr>國立臺灣科技大學 安全衛生教育訓練  (高中生獨立研究) (校外學生跨校研究)</vt:lpstr>
      <vt:lpstr>進入實驗場所基本要求</vt:lpstr>
      <vt:lpstr>實驗場所注意事項</vt:lpstr>
      <vt:lpstr>實驗場所注意事項</vt:lpstr>
      <vt:lpstr>實驗場所注意事項</vt:lpstr>
      <vt:lpstr>PowerPoint 簡報</vt:lpstr>
      <vt:lpstr>PowerPoint 簡報</vt:lpstr>
      <vt:lpstr>Location</vt:lpstr>
      <vt:lpstr>Location</vt:lpstr>
      <vt:lpstr>Location</vt:lpstr>
      <vt:lpstr>Location</vt:lpstr>
      <vt:lpstr>Location</vt:lpstr>
      <vt:lpstr>PowerPoint 簡報</vt:lpstr>
      <vt:lpstr>PowerPoint 簡報</vt:lpstr>
      <vt:lpstr>PowerPoint 簡報</vt:lpstr>
      <vt:lpstr>緊急通報</vt:lpstr>
      <vt:lpstr>消防及急救常識暨演練</vt:lpstr>
      <vt:lpstr>滅火器使用</vt:lpstr>
      <vt:lpstr>AED使用原則</vt:lpstr>
      <vt:lpstr>本校AED地圖(10台)</vt:lpstr>
      <vt:lpstr>PowerPoint 簡報</vt:lpstr>
      <vt:lpstr>   環安室環安承辦人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化工系環安同學工作教育訓練</dc:title>
  <dc:creator>Windows 使用者</dc:creator>
  <cp:lastModifiedBy>USER</cp:lastModifiedBy>
  <cp:revision>515</cp:revision>
  <cp:lastPrinted>2019-10-30T03:48:49Z</cp:lastPrinted>
  <dcterms:created xsi:type="dcterms:W3CDTF">2019-10-18T06:58:47Z</dcterms:created>
  <dcterms:modified xsi:type="dcterms:W3CDTF">2022-04-13T09:05:35Z</dcterms:modified>
</cp:coreProperties>
</file>