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64" r:id="rId5"/>
    <p:sldId id="282" r:id="rId6"/>
    <p:sldId id="258" r:id="rId7"/>
    <p:sldId id="261" r:id="rId8"/>
    <p:sldId id="269" r:id="rId9"/>
    <p:sldId id="267" r:id="rId10"/>
    <p:sldId id="270" r:id="rId11"/>
    <p:sldId id="265" r:id="rId12"/>
    <p:sldId id="272" r:id="rId13"/>
    <p:sldId id="273" r:id="rId14"/>
    <p:sldId id="274" r:id="rId15"/>
    <p:sldId id="281" r:id="rId16"/>
    <p:sldId id="279" r:id="rId17"/>
    <p:sldId id="277" r:id="rId18"/>
    <p:sldId id="280" r:id="rId19"/>
    <p:sldId id="278" r:id="rId20"/>
    <p:sldId id="276" r:id="rId21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422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D3FDC-3F97-444F-9AA4-D5E826194A82}" type="datetimeFigureOut">
              <a:rPr lang="zh-TW" altLang="en-US" smtClean="0"/>
              <a:t>2022/5/9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05FFA-5C5C-435A-9096-7A8C950EED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25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05FFA-5C5C-435A-9096-7A8C950EED6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01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本堂課說明到此結束，謝謝大家的聆聽。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4BBC-6B54-4860-9776-18C45D0DB9B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 userDrawn="1"/>
        </p:nvGrpSpPr>
        <p:grpSpPr>
          <a:xfrm>
            <a:off x="2483768" y="269846"/>
            <a:ext cx="4600792" cy="884361"/>
            <a:chOff x="2483768" y="269846"/>
            <a:chExt cx="4600792" cy="884361"/>
          </a:xfrm>
        </p:grpSpPr>
        <p:pic>
          <p:nvPicPr>
            <p:cNvPr id="31" name="Picture 2" descr="回收標章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75202">
              <a:off x="6544560" y="614207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回收標章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64135">
              <a:off x="4067943" y="269846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回收標章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75202">
              <a:off x="2483768" y="614207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857" y="3939903"/>
            <a:ext cx="1615143" cy="120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 userDrawn="1"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 userDrawn="1"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pic>
        <p:nvPicPr>
          <p:cNvPr id="2051" name="Picture 3" descr="D:\99-薇馥\02-私人資料\15-可參考之PPT\教育部計畫素材\教育部素材-02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316" y="3435846"/>
            <a:ext cx="2160239" cy="160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群組 44"/>
          <p:cNvGrpSpPr/>
          <p:nvPr userDrawn="1"/>
        </p:nvGrpSpPr>
        <p:grpSpPr>
          <a:xfrm>
            <a:off x="3284190" y="411510"/>
            <a:ext cx="2575621" cy="720000"/>
            <a:chOff x="3189999" y="785794"/>
            <a:chExt cx="2575621" cy="720000"/>
          </a:xfrm>
        </p:grpSpPr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3857620" y="822628"/>
              <a:ext cx="19080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zh-TW" altLang="en-US" sz="3600" b="1" dirty="0" smtClean="0">
                  <a:solidFill>
                    <a:schemeClr val="tx2">
                      <a:lumMod val="75000"/>
                    </a:schemeClr>
                  </a:solidFill>
                  <a:ea typeface="微軟正黑體" pitchFamily="34" charset="-120"/>
                  <a:cs typeface="Times New Roman" pitchFamily="18" charset="0"/>
                </a:rPr>
                <a:t>教育部</a:t>
              </a:r>
            </a:p>
          </p:txBody>
        </p:sp>
        <p:pic>
          <p:nvPicPr>
            <p:cNvPr id="47" name="Picture 4" descr="http://140.127.218.70/img/moeico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999" y="785794"/>
              <a:ext cx="739059" cy="7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5858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80E9-702C-4024-A4B6-E38818193C27}" type="datetime3">
              <a:rPr lang="zh-TW" altLang="en-US" smtClean="0"/>
              <a:t>111年5月9日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A620-9D42-471E-A9FF-3F0E7046F5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05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FD88-DD50-4435-B5AE-1F52F995E34D}" type="datetime3">
              <a:rPr lang="zh-TW" altLang="en-US" smtClean="0"/>
              <a:t>111年5月9日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A620-9D42-471E-A9FF-3F0E7046F5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19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FDA9-9BCD-431F-9309-C1FF2DCD1323}" type="datetime1">
              <a:rPr lang="zh-TW" altLang="en-US" smtClean="0"/>
              <a:pPr/>
              <a:t>2022/5/9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TW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BB76EC1-1784-4A8C-8B87-65C9D24B1024}" type="slidenum">
              <a:rPr lang="en-US" altLang="zh-TW" smtClean="0"/>
              <a:pPr/>
              <a:t>‹#›</a:t>
            </a:fld>
            <a:endParaRPr 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643042" y="1393024"/>
            <a:ext cx="6815158" cy="1393041"/>
          </a:xfrm>
        </p:spPr>
        <p:txBody>
          <a:bodyPr anchor="b">
            <a:noAutofit/>
          </a:bodyPr>
          <a:lstStyle>
            <a:lvl1pPr algn="r">
              <a:defRPr sz="6000" b="1" cap="all">
                <a:solidFill>
                  <a:srgbClr val="0070C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"/>
          </p:nvPr>
        </p:nvSpPr>
        <p:spPr>
          <a:xfrm>
            <a:off x="1643042" y="2893230"/>
            <a:ext cx="6815158" cy="112514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1587420" y="2820354"/>
            <a:ext cx="69445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群組 7"/>
          <p:cNvGrpSpPr/>
          <p:nvPr userDrawn="1"/>
        </p:nvGrpSpPr>
        <p:grpSpPr>
          <a:xfrm>
            <a:off x="2483768" y="269846"/>
            <a:ext cx="4600792" cy="884361"/>
            <a:chOff x="2483768" y="269846"/>
            <a:chExt cx="4600792" cy="884361"/>
          </a:xfrm>
        </p:grpSpPr>
        <p:pic>
          <p:nvPicPr>
            <p:cNvPr id="9" name="Picture 2" descr="回收標章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75202">
              <a:off x="6544560" y="614207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回收標章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64135">
              <a:off x="4067943" y="269846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回收標章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75202">
              <a:off x="2483768" y="614207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69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20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zh-TW" altLang="en-US" sz="36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7BA-BFF0-480F-84F3-CDA4FBD3AD66}" type="datetime3">
              <a:rPr lang="zh-TW" altLang="en-US" smtClean="0"/>
              <a:t>111年5月9日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 rot="247480">
            <a:off x="8025911" y="4648734"/>
            <a:ext cx="324000" cy="288000"/>
          </a:xfrm>
          <a:prstGeom prst="rect">
            <a:avLst/>
          </a:prstGeom>
        </p:spPr>
        <p:txBody>
          <a:bodyPr vert="horz" lIns="0" tIns="0" rIns="0" bIns="0" rtlCol="0" anchor="ctr">
            <a:prstTxWarp prst="textCascadeDown">
              <a:avLst/>
            </a:prstTxWarp>
          </a:bodyPr>
          <a:lstStyle>
            <a:lvl1pPr algn="r">
              <a:defRPr sz="12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fld id="{5DECA620-9D42-471E-A9FF-3F0E7046F5E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435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175" y="3795886"/>
            <a:ext cx="2028825" cy="134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2242"/>
            <a:ext cx="5289847" cy="1093564"/>
          </a:xfrm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102794"/>
            <a:ext cx="5289847" cy="112514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5F04-263F-438E-881A-4CC4FD9805CC}" type="datetime3">
              <a:rPr lang="zh-TW" altLang="en-US" smtClean="0"/>
              <a:t>111年5月9日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6" name="Picture 4" descr="環保標章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7342">
            <a:off x="6142987" y="576582"/>
            <a:ext cx="2690051" cy="438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5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17FD-20AF-469A-B705-2FA4BAF88689}" type="datetime3">
              <a:rPr lang="zh-TW" altLang="en-US" smtClean="0"/>
              <a:t>111年5月9日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A620-9D42-471E-A9FF-3F0E7046F5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13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059582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38ED-27D5-426C-B339-DFFEBE083BFA}" type="datetime3">
              <a:rPr lang="zh-TW" altLang="en-US" smtClean="0"/>
              <a:t>111年5月9日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A620-9D42-471E-A9FF-3F0E7046F5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46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C75A-2DEC-4ABB-A56E-9413B27A8E03}" type="datetime3">
              <a:rPr lang="zh-TW" altLang="en-US" smtClean="0"/>
              <a:t>111年5月9日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A620-9D42-471E-A9FF-3F0E7046F5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24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3985-5A83-473A-974F-B1CCC3D51E84}" type="datetime3">
              <a:rPr lang="zh-TW" altLang="en-US" smtClean="0"/>
              <a:t>111年5月9日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A620-9D42-471E-A9FF-3F0E7046F5E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5" name="群組 4"/>
          <p:cNvGrpSpPr/>
          <p:nvPr userDrawn="1"/>
        </p:nvGrpSpPr>
        <p:grpSpPr>
          <a:xfrm>
            <a:off x="2483768" y="269846"/>
            <a:ext cx="4600792" cy="884361"/>
            <a:chOff x="2483768" y="269846"/>
            <a:chExt cx="4600792" cy="884361"/>
          </a:xfrm>
        </p:grpSpPr>
        <p:pic>
          <p:nvPicPr>
            <p:cNvPr id="6" name="Picture 2" descr="回收標章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75202">
              <a:off x="6544560" y="614207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回收標章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64135">
              <a:off x="4067943" y="269846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回收標章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75202">
              <a:off x="2483768" y="614207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762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1068-226A-4225-84A0-E5ED9C132D24}" type="datetime3">
              <a:rPr lang="zh-TW" altLang="en-US" smtClean="0"/>
              <a:t>111年5月9日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A620-9D42-471E-A9FF-3F0E7046F5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95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9E79-6DB1-44F9-A6FA-E78872AD1EE3}" type="datetime3">
              <a:rPr lang="zh-TW" altLang="en-US" smtClean="0"/>
              <a:t>111年5月9日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A620-9D42-471E-A9FF-3F0E7046F5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45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026" name="Picture 2" descr="D:\99-薇馥\02-私人資料\15-可參考之PPT\教育部計畫素材\教育部素材-08.jp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0"/>
              <a:ext cx="6858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D:\99-薇馥\02-私人資料\15-可參考之PPT\教育部計畫素材\教育部素材-08.jpg"/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5286829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群組 9"/>
          <p:cNvGrpSpPr/>
          <p:nvPr userDrawn="1"/>
        </p:nvGrpSpPr>
        <p:grpSpPr>
          <a:xfrm>
            <a:off x="311065" y="1241516"/>
            <a:ext cx="8521871" cy="3839935"/>
            <a:chOff x="311065" y="1241516"/>
            <a:chExt cx="8521871" cy="3839935"/>
          </a:xfrm>
        </p:grpSpPr>
        <p:pic>
          <p:nvPicPr>
            <p:cNvPr id="11" name="Picture 2" descr="回收標章"/>
            <p:cNvPicPr>
              <a:picLocks noChangeAspect="1" noChangeArrowheads="1"/>
            </p:cNvPicPr>
            <p:nvPr userDrawn="1"/>
          </p:nvPicPr>
          <p:blipFill>
            <a:blip r:embed="rId16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75202">
              <a:off x="5160198" y="4541451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回收標章"/>
            <p:cNvPicPr>
              <a:picLocks noChangeAspect="1" noChangeArrowheads="1"/>
            </p:cNvPicPr>
            <p:nvPr userDrawn="1"/>
          </p:nvPicPr>
          <p:blipFill>
            <a:blip r:embed="rId16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75202">
              <a:off x="7165782" y="1241516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回收標章"/>
            <p:cNvPicPr>
              <a:picLocks noChangeAspect="1" noChangeArrowheads="1"/>
            </p:cNvPicPr>
            <p:nvPr userDrawn="1"/>
          </p:nvPicPr>
          <p:blipFill>
            <a:blip r:embed="rId16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75202">
              <a:off x="8292936" y="2633800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回收標章"/>
            <p:cNvPicPr>
              <a:picLocks noChangeAspect="1" noChangeArrowheads="1"/>
            </p:cNvPicPr>
            <p:nvPr userDrawn="1"/>
          </p:nvPicPr>
          <p:blipFill>
            <a:blip r:embed="rId16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00000">
              <a:off x="6541227" y="3458351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回收標章"/>
            <p:cNvPicPr>
              <a:picLocks noChangeAspect="1" noChangeArrowheads="1"/>
            </p:cNvPicPr>
            <p:nvPr userDrawn="1"/>
          </p:nvPicPr>
          <p:blipFill>
            <a:blip r:embed="rId16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64135">
              <a:off x="5628639" y="1957389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回收標章"/>
            <p:cNvPicPr>
              <a:picLocks noChangeAspect="1" noChangeArrowheads="1"/>
            </p:cNvPicPr>
            <p:nvPr userDrawn="1"/>
          </p:nvPicPr>
          <p:blipFill>
            <a:blip r:embed="rId16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75202">
              <a:off x="2315974" y="2582015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回收標章"/>
            <p:cNvPicPr>
              <a:picLocks noChangeAspect="1" noChangeArrowheads="1"/>
            </p:cNvPicPr>
            <p:nvPr userDrawn="1"/>
          </p:nvPicPr>
          <p:blipFill>
            <a:blip r:embed="rId16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75202">
              <a:off x="4465299" y="3172692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回收標章"/>
            <p:cNvPicPr>
              <a:picLocks noChangeAspect="1" noChangeArrowheads="1"/>
            </p:cNvPicPr>
            <p:nvPr userDrawn="1"/>
          </p:nvPicPr>
          <p:blipFill>
            <a:blip r:embed="rId16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00000">
              <a:off x="2220747" y="4169485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回收標章"/>
            <p:cNvPicPr>
              <a:picLocks noChangeAspect="1" noChangeArrowheads="1"/>
            </p:cNvPicPr>
            <p:nvPr userDrawn="1"/>
          </p:nvPicPr>
          <p:blipFill>
            <a:blip r:embed="rId16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00000">
              <a:off x="3840744" y="1586142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回收標章"/>
            <p:cNvPicPr>
              <a:picLocks noChangeAspect="1" noChangeArrowheads="1"/>
            </p:cNvPicPr>
            <p:nvPr userDrawn="1"/>
          </p:nvPicPr>
          <p:blipFill>
            <a:blip r:embed="rId16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75202">
              <a:off x="311065" y="3261096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回收標章"/>
            <p:cNvPicPr>
              <a:picLocks noChangeAspect="1" noChangeArrowheads="1"/>
            </p:cNvPicPr>
            <p:nvPr userDrawn="1"/>
          </p:nvPicPr>
          <p:blipFill>
            <a:blip r:embed="rId16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00000">
              <a:off x="780587" y="1586143"/>
              <a:ext cx="540000" cy="5400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標題版面配置區 1"/>
          <p:cNvSpPr>
            <a:spLocks noGrp="1"/>
          </p:cNvSpPr>
          <p:nvPr userDrawn="1">
            <p:ph type="title"/>
          </p:nvPr>
        </p:nvSpPr>
        <p:spPr>
          <a:xfrm>
            <a:off x="457200" y="205979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 userDrawn="1">
            <p:ph type="body" idx="1"/>
          </p:nvPr>
        </p:nvSpPr>
        <p:spPr>
          <a:xfrm>
            <a:off x="457200" y="987574"/>
            <a:ext cx="8229600" cy="360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 userDrawn="1"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2678D-3385-4671-BEAC-669123FEF5EE}" type="datetime3">
              <a:rPr lang="zh-TW" altLang="en-US" smtClean="0"/>
              <a:t>111年5月9日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 userDrawn="1">
            <p:ph type="sldNum" sz="quarter" idx="4"/>
          </p:nvPr>
        </p:nvSpPr>
        <p:spPr>
          <a:xfrm rot="247480">
            <a:off x="8025911" y="4648734"/>
            <a:ext cx="324000" cy="28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vert="horz" wrap="square" lIns="0" tIns="0" rIns="0" bIns="0" numCol="1" rtlCol="0" anchor="ctr">
            <a:prstTxWarp prst="textCascadeDown">
              <a:avLst/>
            </a:prstTxWarp>
            <a:spAutoFit/>
          </a:bodyPr>
          <a:lstStyle>
            <a:lvl1pPr>
              <a:defRPr lang="zh-TW" altLang="en-US" sz="16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pPr algn="ctr"/>
            <a:fld id="{5DECA620-9D42-471E-A9FF-3F0E7046F5EC}" type="slidenum">
              <a:rPr lang="en-US" altLang="zh-TW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2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zh-TW" altLang="en-US" sz="3600" b="1" kern="1200" dirty="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hang637209@gmail.com" TargetMode="External"/><Relationship Id="rId2" Type="http://schemas.openxmlformats.org/officeDocument/2006/relationships/hyperlink" Target="mailto:shschang@epa.gov.t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se.is/43gk3q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se.is/46c2pf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se.is/446tt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275606"/>
            <a:ext cx="8208912" cy="2088233"/>
          </a:xfrm>
        </p:spPr>
        <p:txBody>
          <a:bodyPr>
            <a:noAutofit/>
          </a:bodyPr>
          <a:lstStyle/>
          <a:p>
            <a:r>
              <a:rPr lang="zh-TW" altLang="zh-TW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教育部及所屬機關、學校</a:t>
            </a:r>
            <a:r>
              <a:rPr lang="en-US" altLang="zh-TW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zh-TW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減少使用免洗餐具及包裝</a:t>
            </a:r>
            <a:r>
              <a:rPr lang="zh-TW" altLang="zh-TW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飲用水</a:t>
            </a:r>
            <a:r>
              <a:rPr lang="en-US" altLang="zh-TW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zh-TW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執行</a:t>
            </a:r>
            <a:r>
              <a:rPr lang="zh-TW" altLang="zh-TW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方式</a:t>
            </a:r>
            <a:r>
              <a:rPr lang="zh-TW" altLang="zh-TW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原則</a:t>
            </a:r>
            <a:endParaRPr lang="zh-TW" alt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72000" y="3579862"/>
            <a:ext cx="3600000" cy="649238"/>
          </a:xfrm>
        </p:spPr>
        <p:txBody>
          <a:bodyPr anchor="ctr">
            <a:normAutofit/>
          </a:bodyPr>
          <a:lstStyle/>
          <a:p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</a:effectLst>
              </a:rPr>
              <a:t>鼎澤科技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prstClr val="white">
                      <a:lumMod val="95000"/>
                      <a:alpha val="40000"/>
                    </a:prstClr>
                  </a:glow>
                </a:effectLst>
              </a:rPr>
              <a:t>有限公司</a:t>
            </a:r>
            <a:endParaRPr lang="zh-TW" altLang="en-US" sz="2800" b="1" dirty="0">
              <a:solidFill>
                <a:schemeClr val="accent1">
                  <a:lumMod val="50000"/>
                </a:schemeClr>
              </a:solidFill>
              <a:effectLst>
                <a:glow rad="63500">
                  <a:prstClr val="white">
                    <a:lumMod val="95000"/>
                    <a:alpha val="40000"/>
                  </a:prstClr>
                </a:glo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772000" y="4259872"/>
            <a:ext cx="3600000" cy="400110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TW"/>
            </a:defPPr>
            <a:lvl1pPr algn="ctr">
              <a:defRPr lang="zh-TW" altLang="en-US" sz="2000" b="1" smtClean="0">
                <a:latin typeface="微軟正黑體" pitchFamily="34" charset="-120"/>
                <a:ea typeface="微軟正黑體" pitchFamily="34" charset="-120"/>
                <a:cs typeface="Arial" pitchFamily="34" charset="0"/>
              </a:defRPr>
            </a:lvl1pPr>
          </a:lstStyle>
          <a:p>
            <a:fld id="{A068D90A-F15E-4FF1-8E10-E8D51413BDE7}" type="datetime3">
              <a:rPr lang="zh-TW" altLang="en-US"/>
              <a:pPr/>
              <a:t>111年5月9日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0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減量成效填報原則及</a:t>
            </a:r>
            <a:r>
              <a:rPr lang="zh-TW" altLang="zh-TW" dirty="0" smtClean="0"/>
              <a:t>範例</a:t>
            </a:r>
            <a:r>
              <a:rPr lang="en-US" altLang="zh-TW" sz="3000" dirty="0" smtClean="0"/>
              <a:t>-2/2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000" y="987575"/>
            <a:ext cx="8460000" cy="10801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zh-TW" sz="1800" b="1" dirty="0" smtClean="0"/>
              <a:t>「</a:t>
            </a:r>
            <a:r>
              <a:rPr lang="zh-TW" altLang="zh-TW" sz="1800" b="1" dirty="0"/>
              <a:t>免洗餐具」之減量成效填報原則</a:t>
            </a:r>
            <a:r>
              <a:rPr lang="zh-TW" altLang="zh-TW" sz="1800" dirty="0" smtClean="0"/>
              <a:t>：</a:t>
            </a:r>
            <a:r>
              <a:rPr lang="zh-TW" altLang="zh-TW" sz="1800" dirty="0"/>
              <a:t>由主辦單位或與會人員自備可重複清洗餐具時，減量成效計算方式為</a:t>
            </a:r>
            <a:r>
              <a:rPr lang="zh-TW" altLang="zh-TW" sz="1800" b="1" dirty="0"/>
              <a:t>「</a:t>
            </a:r>
            <a:r>
              <a:rPr lang="zh-TW" altLang="zh-TW" sz="1800" b="1" u="sng" dirty="0"/>
              <a:t>參與</a:t>
            </a:r>
            <a:r>
              <a:rPr lang="zh-TW" altLang="zh-TW" sz="1800" b="1" u="sng" dirty="0" smtClean="0"/>
              <a:t>人數</a:t>
            </a:r>
            <a:r>
              <a:rPr lang="zh-TW" altLang="zh-TW" sz="1800" b="1" dirty="0" smtClean="0"/>
              <a:t>」</a:t>
            </a:r>
            <a:r>
              <a:rPr lang="zh-TW" altLang="zh-TW" sz="1800" dirty="0"/>
              <a:t>或</a:t>
            </a:r>
            <a:r>
              <a:rPr lang="zh-TW" altLang="zh-TW" sz="1800" b="1" dirty="0"/>
              <a:t>「</a:t>
            </a:r>
            <a:r>
              <a:rPr lang="zh-TW" altLang="zh-TW" sz="1800" b="1" u="sng" dirty="0"/>
              <a:t>餐點供應數</a:t>
            </a:r>
            <a:r>
              <a:rPr lang="zh-TW" altLang="zh-TW" sz="1800" b="1" dirty="0"/>
              <a:t>」</a:t>
            </a:r>
            <a:r>
              <a:rPr lang="zh-TW" altLang="zh-TW" sz="1800" dirty="0"/>
              <a:t>，填報原則依據現場依據</a:t>
            </a:r>
            <a:r>
              <a:rPr lang="zh-TW" altLang="zh-TW" sz="1800" u="sng" dirty="0"/>
              <a:t>餐點供應方式</a:t>
            </a:r>
            <a:r>
              <a:rPr lang="zh-TW" altLang="zh-TW" sz="1800" dirty="0"/>
              <a:t>進行判斷，舉例</a:t>
            </a:r>
            <a:r>
              <a:rPr lang="zh-TW" altLang="zh-TW" sz="1800" dirty="0" smtClean="0"/>
              <a:t>如下</a:t>
            </a:r>
            <a:r>
              <a:rPr lang="zh-TW" altLang="en-US" sz="1800" dirty="0" smtClean="0"/>
              <a:t>。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ECA620-9D42-471E-A9FF-3F0E7046F5EC}" type="slidenum">
              <a:rPr lang="en-US" altLang="zh-TW" smtClean="0"/>
              <a:pPr/>
              <a:t>10</a:t>
            </a:fld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613445"/>
              </p:ext>
            </p:extLst>
          </p:nvPr>
        </p:nvGraphicFramePr>
        <p:xfrm>
          <a:off x="467545" y="2139702"/>
          <a:ext cx="8208912" cy="244827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08111"/>
                <a:gridCol w="1224136"/>
                <a:gridCol w="2016224"/>
                <a:gridCol w="2232248"/>
                <a:gridCol w="1728193"/>
              </a:tblGrid>
              <a:tr h="612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200" dirty="0" smtClean="0">
                          <a:effectLst/>
                          <a:latin typeface="+mn-ea"/>
                          <a:ea typeface="+mn-ea"/>
                        </a:rPr>
                        <a:t>『有</a:t>
                      </a:r>
                      <a:r>
                        <a:rPr lang="en-US" altLang="zh-TW" sz="1600" kern="1200" dirty="0" smtClean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1600" kern="1200" dirty="0" smtClean="0">
                          <a:effectLst/>
                          <a:latin typeface="+mn-ea"/>
                          <a:ea typeface="+mn-ea"/>
                        </a:rPr>
                        <a:t>無</a:t>
                      </a:r>
                      <a:r>
                        <a:rPr lang="zh-TW" altLang="zh-TW" sz="1600" kern="1200" dirty="0" smtClean="0">
                          <a:effectLst/>
                          <a:latin typeface="+mn-ea"/>
                          <a:ea typeface="+mn-ea"/>
                        </a:rPr>
                        <a:t>』</a:t>
                      </a:r>
                      <a:endParaRPr lang="en-US" altLang="zh-TW" sz="1600" kern="12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effectLst/>
                          <a:latin typeface="+mn-ea"/>
                          <a:ea typeface="+mn-ea"/>
                        </a:rPr>
                        <a:t>供應餐點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effectLst/>
                          <a:latin typeface="+mn-ea"/>
                          <a:ea typeface="+mn-ea"/>
                        </a:rPr>
                        <a:t>『</a:t>
                      </a:r>
                      <a:r>
                        <a:rPr lang="zh-TW" altLang="zh-TW" sz="1600" kern="1200" dirty="0" smtClean="0">
                          <a:effectLst/>
                          <a:latin typeface="+mn-ea"/>
                          <a:ea typeface="+mn-ea"/>
                        </a:rPr>
                        <a:t>有</a:t>
                      </a:r>
                      <a:r>
                        <a:rPr lang="en-US" altLang="zh-TW" sz="1600" kern="1200" dirty="0" smtClean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1600" kern="1200" dirty="0" smtClean="0">
                          <a:effectLst/>
                          <a:latin typeface="+mn-ea"/>
                          <a:ea typeface="+mn-ea"/>
                        </a:rPr>
                        <a:t>無</a:t>
                      </a:r>
                      <a:r>
                        <a:rPr lang="en-US" altLang="zh-TW" sz="1600" kern="100" dirty="0" smtClean="0">
                          <a:effectLst/>
                          <a:latin typeface="+mn-ea"/>
                          <a:ea typeface="+mn-ea"/>
                        </a:rPr>
                        <a:t>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</a:rPr>
                        <a:t>供應點心盒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effectLst/>
                          <a:latin typeface="+mn-ea"/>
                          <a:ea typeface="+mn-ea"/>
                        </a:rPr>
                        <a:t>『</a:t>
                      </a:r>
                      <a:r>
                        <a:rPr lang="zh-TW" altLang="zh-TW" sz="1600" kern="1200" dirty="0" smtClean="0">
                          <a:effectLst/>
                          <a:latin typeface="+mn-ea"/>
                          <a:ea typeface="+mn-ea"/>
                        </a:rPr>
                        <a:t>有</a:t>
                      </a:r>
                      <a:r>
                        <a:rPr lang="en-US" altLang="zh-TW" sz="1600" kern="1200" dirty="0" smtClean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1600" kern="1200" dirty="0" smtClean="0">
                          <a:effectLst/>
                          <a:latin typeface="+mn-ea"/>
                          <a:ea typeface="+mn-ea"/>
                        </a:rPr>
                        <a:t>無</a:t>
                      </a:r>
                      <a:r>
                        <a:rPr lang="en-US" altLang="zh-TW" sz="1600" kern="100" dirty="0" smtClean="0">
                          <a:effectLst/>
                          <a:latin typeface="+mn-ea"/>
                          <a:ea typeface="+mn-ea"/>
                        </a:rPr>
                        <a:t>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</a:rPr>
                        <a:t>供應個人餐點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effectLst/>
                          <a:latin typeface="+mn-ea"/>
                          <a:ea typeface="+mn-ea"/>
                        </a:rPr>
                        <a:t>『</a:t>
                      </a:r>
                      <a:r>
                        <a:rPr lang="zh-TW" altLang="zh-TW" sz="1600" kern="1200" dirty="0" smtClean="0">
                          <a:effectLst/>
                          <a:latin typeface="+mn-ea"/>
                          <a:ea typeface="+mn-ea"/>
                        </a:rPr>
                        <a:t>有</a:t>
                      </a:r>
                      <a:r>
                        <a:rPr lang="en-US" altLang="zh-TW" sz="1600" kern="1200" dirty="0" smtClean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1600" kern="1200" dirty="0" smtClean="0">
                          <a:effectLst/>
                          <a:latin typeface="+mn-ea"/>
                          <a:ea typeface="+mn-ea"/>
                        </a:rPr>
                        <a:t>無</a:t>
                      </a:r>
                      <a:r>
                        <a:rPr lang="en-US" altLang="zh-TW" sz="1600" kern="100" dirty="0" smtClean="0">
                          <a:effectLst/>
                          <a:latin typeface="+mn-ea"/>
                          <a:ea typeface="+mn-ea"/>
                        </a:rPr>
                        <a:t>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</a:rPr>
                        <a:t>供應外燴餐點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600" b="1" dirty="0" smtClean="0">
                          <a:latin typeface="+mn-ea"/>
                          <a:ea typeface="+mn-ea"/>
                        </a:rPr>
                        <a:t>免洗餐具</a:t>
                      </a:r>
                      <a:r>
                        <a:rPr lang="en-US" sz="1600" kern="100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</a:rPr>
                        <a:t>套</a:t>
                      </a:r>
                      <a:r>
                        <a:rPr lang="zh-TW" sz="1600" kern="100" dirty="0" smtClean="0">
                          <a:effectLst/>
                          <a:latin typeface="+mn-ea"/>
                          <a:ea typeface="+mn-ea"/>
                        </a:rPr>
                        <a:t>數</a:t>
                      </a:r>
                      <a:r>
                        <a:rPr lang="en-US" sz="1600" kern="10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00" dirty="0" smtClean="0">
                          <a:effectLst/>
                          <a:latin typeface="+mn-ea"/>
                          <a:ea typeface="+mn-ea"/>
                        </a:rPr>
                        <a:t>減量成效</a:t>
                      </a:r>
                      <a:endParaRPr lang="zh-TW" altLang="zh-TW" sz="16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無</a:t>
                      </a:r>
                      <a:endParaRPr lang="zh-TW" alt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Ｘ</a:t>
                      </a:r>
                      <a:endParaRPr lang="zh-TW" alt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Ｘ</a:t>
                      </a:r>
                      <a:endParaRPr lang="zh-TW" alt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Ｘ</a:t>
                      </a:r>
                      <a:endParaRPr lang="zh-TW" alt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有</a:t>
                      </a:r>
                      <a:endParaRPr lang="zh-TW" altLang="zh-TW" sz="1600" kern="100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○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Ｘ</a:t>
                      </a:r>
                      <a:endParaRPr lang="zh-TW" alt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Ｘ</a:t>
                      </a:r>
                      <a:endParaRPr lang="zh-TW" alt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TW" altLang="zh-TW" sz="16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有</a:t>
                      </a:r>
                      <a:endParaRPr lang="zh-TW" altLang="zh-TW" sz="1600" kern="100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Ｘ</a:t>
                      </a:r>
                      <a:endParaRPr lang="zh-TW" alt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○</a:t>
                      </a:r>
                      <a:endParaRPr lang="zh-TW" altLang="zh-TW" sz="16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使用可重複清洗餐具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Ｘ</a:t>
                      </a:r>
                      <a:endParaRPr lang="zh-TW" alt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供應餐點數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上限為參與人數</a:t>
                      </a:r>
                      <a:r>
                        <a:rPr lang="en-US" altLang="zh-TW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有</a:t>
                      </a:r>
                      <a:endParaRPr lang="zh-TW" altLang="zh-TW" sz="1600" kern="100" dirty="0">
                        <a:solidFill>
                          <a:srgbClr val="FFFF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Ｘ</a:t>
                      </a:r>
                      <a:endParaRPr lang="zh-TW" alt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Ｘ</a:t>
                      </a:r>
                      <a:endParaRPr lang="zh-TW" alt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○</a:t>
                      </a:r>
                      <a:endParaRPr lang="zh-TW" altLang="zh-TW" sz="16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現場未提供免洗餐具時</a:t>
                      </a:r>
                      <a:endParaRPr lang="zh-TW" alt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參與人數</a:t>
                      </a:r>
                      <a:endParaRPr lang="en-US" altLang="zh-TW" sz="16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2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0" y="1371387"/>
            <a:ext cx="5580166" cy="344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附表</a:t>
            </a:r>
            <a:r>
              <a:rPr lang="zh-TW" altLang="zh-TW" dirty="0" smtClean="0"/>
              <a:t>一</a:t>
            </a:r>
            <a:r>
              <a:rPr lang="zh-TW" altLang="en-US" dirty="0" smtClean="0"/>
              <a:t>填寫說明</a:t>
            </a:r>
            <a:r>
              <a:rPr lang="en-US" altLang="zh-TW" sz="3000" dirty="0" smtClean="0"/>
              <a:t>-1/4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87575"/>
            <a:ext cx="7056784" cy="504056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彙</a:t>
            </a:r>
            <a:r>
              <a:rPr lang="zh-TW" altLang="en-US" sz="2600" dirty="0"/>
              <a:t>整</a:t>
            </a:r>
            <a:r>
              <a:rPr lang="zh-TW" altLang="en-US" sz="2600" dirty="0" smtClean="0"/>
              <a:t>表填寫說明：只要</a:t>
            </a:r>
            <a:r>
              <a:rPr lang="zh-TW" altLang="en-US" sz="2600" dirty="0"/>
              <a:t>填</a:t>
            </a:r>
            <a:r>
              <a:rPr lang="zh-TW" altLang="en-US" sz="2600" dirty="0" smtClean="0"/>
              <a:t>「白底」的欄位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ECA620-9D42-471E-A9FF-3F0E7046F5EC}" type="slidenum">
              <a:rPr lang="en-US" altLang="zh-TW" smtClean="0"/>
              <a:pPr/>
              <a:t>11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6010" y="1584658"/>
            <a:ext cx="5580000" cy="79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156010" y="1563638"/>
            <a:ext cx="2987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只需要填寫「白底」的空格：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>
                <a:solidFill>
                  <a:srgbClr val="0000FF"/>
                </a:solidFill>
              </a:rPr>
              <a:t>機關、學校</a:t>
            </a:r>
            <a:r>
              <a:rPr lang="en-US" altLang="zh-TW" dirty="0">
                <a:solidFill>
                  <a:srgbClr val="0000FF"/>
                </a:solidFill>
              </a:rPr>
              <a:t>(</a:t>
            </a:r>
            <a:r>
              <a:rPr lang="zh-TW" altLang="en-US" dirty="0">
                <a:solidFill>
                  <a:srgbClr val="0000FF"/>
                </a:solidFill>
              </a:rPr>
              <a:t>部門</a:t>
            </a:r>
            <a:r>
              <a:rPr lang="en-US" altLang="zh-TW" dirty="0">
                <a:solidFill>
                  <a:srgbClr val="0000FF"/>
                </a:solidFill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</a:rPr>
              <a:t>名稱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>
                <a:solidFill>
                  <a:srgbClr val="0000FF"/>
                </a:solidFill>
              </a:rPr>
              <a:t>所屬單位</a:t>
            </a:r>
            <a:r>
              <a:rPr lang="en-US" altLang="zh-TW" dirty="0">
                <a:solidFill>
                  <a:srgbClr val="0000FF"/>
                </a:solidFill>
              </a:rPr>
              <a:t>(</a:t>
            </a:r>
            <a:r>
              <a:rPr lang="zh-TW" altLang="en-US" dirty="0">
                <a:solidFill>
                  <a:srgbClr val="0000FF"/>
                </a:solidFill>
              </a:rPr>
              <a:t>部門</a:t>
            </a:r>
            <a:r>
              <a:rPr lang="en-US" altLang="zh-TW" dirty="0">
                <a:solidFill>
                  <a:srgbClr val="0000FF"/>
                </a:solidFill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</a:rPr>
              <a:t>名稱</a:t>
            </a:r>
            <a:endParaRPr lang="en-US" altLang="zh-TW" dirty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 smtClean="0">
                <a:solidFill>
                  <a:srgbClr val="0000FF"/>
                </a:solidFill>
              </a:rPr>
              <a:t>填表人聯絡資訊，包含姓名、職稱、連絡電話、</a:t>
            </a:r>
            <a:r>
              <a:rPr lang="en-US" altLang="zh-TW" dirty="0" smtClean="0">
                <a:solidFill>
                  <a:srgbClr val="0000FF"/>
                </a:solidFill>
              </a:rPr>
              <a:t>E-mail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>
                <a:solidFill>
                  <a:srgbClr val="0000FF"/>
                </a:solidFill>
              </a:rPr>
              <a:t>試辦</a:t>
            </a:r>
            <a:r>
              <a:rPr lang="zh-TW" altLang="en-US" dirty="0" smtClean="0">
                <a:solidFill>
                  <a:srgbClr val="0000FF"/>
                </a:solidFill>
              </a:rPr>
              <a:t>起／迄日期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「橘底」的</a:t>
            </a:r>
            <a:r>
              <a:rPr lang="zh-TW" altLang="en-US" dirty="0" smtClean="0">
                <a:solidFill>
                  <a:srgbClr val="FF0000"/>
                </a:solidFill>
              </a:rPr>
              <a:t>欄位請不要填寫或刪除欄位的公式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1904" y="4421900"/>
            <a:ext cx="4104456" cy="310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860032" y="428455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回報之成果彙</a:t>
            </a:r>
            <a:r>
              <a:rPr lang="zh-TW" altLang="en-US" dirty="0">
                <a:solidFill>
                  <a:srgbClr val="0000FF"/>
                </a:solidFill>
              </a:rPr>
              <a:t>整表需</a:t>
            </a:r>
            <a:r>
              <a:rPr lang="zh-TW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填表人</a:t>
            </a:r>
            <a:r>
              <a:rPr lang="zh-TW" altLang="en-US" dirty="0">
                <a:solidFill>
                  <a:srgbClr val="0000FF"/>
                </a:solidFill>
              </a:rPr>
              <a:t>及</a:t>
            </a:r>
            <a:r>
              <a:rPr lang="zh-TW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單位主管</a:t>
            </a:r>
            <a:r>
              <a:rPr lang="zh-TW" altLang="en-US" dirty="0">
                <a:solidFill>
                  <a:srgbClr val="0000FF"/>
                </a:solidFill>
              </a:rPr>
              <a:t>核</a:t>
            </a:r>
            <a:r>
              <a:rPr lang="zh-TW" altLang="en-US" dirty="0" smtClean="0">
                <a:solidFill>
                  <a:srgbClr val="0000FF"/>
                </a:solidFill>
              </a:rPr>
              <a:t>章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10" name="Picture 3" descr="D:\12-111年教育部(廢+空)\12-減少使用免洗餐具及包裝飲用水作業指引之執行指導\02-說明會\01-規劃書(議程)\會議資料Q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6926" r="7199" b="7820"/>
          <a:stretch/>
        </p:blipFill>
        <p:spPr bwMode="auto">
          <a:xfrm>
            <a:off x="7092280" y="144039"/>
            <a:ext cx="1376741" cy="136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9" y="1419622"/>
            <a:ext cx="68770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附表</a:t>
            </a:r>
            <a:r>
              <a:rPr lang="zh-TW" altLang="zh-TW" dirty="0" smtClean="0"/>
              <a:t>一</a:t>
            </a:r>
            <a:r>
              <a:rPr lang="zh-TW" altLang="en-US" dirty="0" smtClean="0"/>
              <a:t>填寫說明</a:t>
            </a:r>
            <a:r>
              <a:rPr lang="en-US" altLang="zh-TW" sz="3000" dirty="0" smtClean="0"/>
              <a:t>-2/4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1" y="987575"/>
            <a:ext cx="8551785" cy="504056"/>
          </a:xfrm>
        </p:spPr>
        <p:txBody>
          <a:bodyPr>
            <a:normAutofit/>
          </a:bodyPr>
          <a:lstStyle/>
          <a:p>
            <a:r>
              <a:rPr lang="zh-TW" altLang="en-US" sz="2600" dirty="0"/>
              <a:t>紀錄表填寫</a:t>
            </a:r>
            <a:r>
              <a:rPr lang="zh-TW" altLang="en-US" sz="2600" dirty="0" smtClean="0"/>
              <a:t>說明：至少填寫</a:t>
            </a:r>
            <a:r>
              <a:rPr lang="en-US" altLang="zh-TW" sz="2600" dirty="0" smtClean="0"/>
              <a:t>6</a:t>
            </a:r>
            <a:r>
              <a:rPr lang="zh-TW" altLang="en-US" sz="2600" dirty="0" smtClean="0"/>
              <a:t>場次，「綠底」欄位。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ECA620-9D42-471E-A9FF-3F0E7046F5EC}" type="slidenum">
              <a:rPr lang="en-US" altLang="zh-TW" smtClean="0"/>
              <a:pPr/>
              <a:t>12</a:t>
            </a:fld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030700" y="1635646"/>
            <a:ext cx="576064" cy="3384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91322"/>
            <a:ext cx="416006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2843808" y="2667992"/>
            <a:ext cx="57873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</a:rPr>
              <a:t>「辦理項目</a:t>
            </a:r>
            <a:r>
              <a:rPr lang="zh-TW" altLang="en-US" dirty="0" smtClean="0">
                <a:solidFill>
                  <a:srgbClr val="0000FF"/>
                </a:solidFill>
              </a:rPr>
              <a:t>」：為下拉式選單，只能填寫會議、活動、訓練，文字錯誤會提示。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附表</a:t>
            </a:r>
            <a:r>
              <a:rPr lang="zh-TW" altLang="zh-TW" dirty="0" smtClean="0"/>
              <a:t>一</a:t>
            </a:r>
            <a:r>
              <a:rPr lang="zh-TW" altLang="en-US" dirty="0" smtClean="0"/>
              <a:t>填寫說明</a:t>
            </a:r>
            <a:r>
              <a:rPr lang="en-US" altLang="zh-TW" sz="3000" dirty="0" smtClean="0"/>
              <a:t>-3/4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1" y="987575"/>
            <a:ext cx="8551785" cy="504056"/>
          </a:xfrm>
        </p:spPr>
        <p:txBody>
          <a:bodyPr>
            <a:noAutofit/>
          </a:bodyPr>
          <a:lstStyle/>
          <a:p>
            <a:r>
              <a:rPr lang="zh-TW" altLang="en-US" sz="2600" dirty="0" smtClean="0"/>
              <a:t>紀錄表填寫說明：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ECA620-9D42-471E-A9FF-3F0E7046F5EC}" type="slidenum">
              <a:rPr lang="en-US" altLang="zh-TW" smtClean="0"/>
              <a:pPr/>
              <a:t>13</a:t>
            </a:fld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148064" y="1491630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zh-TW" altLang="en-US" sz="2000" dirty="0" smtClean="0">
                <a:solidFill>
                  <a:srgbClr val="0000FF"/>
                </a:solidFill>
              </a:rPr>
              <a:t>使用</a:t>
            </a:r>
            <a:r>
              <a:rPr lang="zh-TW" altLang="en-US" sz="2000" dirty="0">
                <a:solidFill>
                  <a:srgbClr val="0000FF"/>
                </a:solidFill>
              </a:rPr>
              <a:t>環保餐</a:t>
            </a:r>
            <a:r>
              <a:rPr lang="zh-TW" altLang="en-US" sz="2000" dirty="0" smtClean="0">
                <a:solidFill>
                  <a:srgbClr val="0000FF"/>
                </a:solidFill>
              </a:rPr>
              <a:t>盒</a:t>
            </a:r>
            <a:r>
              <a:rPr lang="en-US" altLang="zh-TW" sz="2000" dirty="0" smtClean="0">
                <a:solidFill>
                  <a:srgbClr val="0000FF"/>
                </a:solidFill>
              </a:rPr>
              <a:t>(</a:t>
            </a:r>
            <a:r>
              <a:rPr lang="zh-TW" altLang="en-US" sz="2000" dirty="0" smtClean="0">
                <a:solidFill>
                  <a:srgbClr val="0000FF"/>
                </a:solidFill>
              </a:rPr>
              <a:t>個數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00FF"/>
                </a:solidFill>
              </a:rPr>
              <a:t>不使用包裝水、紙杯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zh-TW" altLang="en-US" sz="2000" dirty="0">
                <a:solidFill>
                  <a:srgbClr val="0000FF"/>
                </a:solidFill>
              </a:rPr>
              <a:t>人數</a:t>
            </a:r>
            <a:r>
              <a:rPr lang="en-US" altLang="zh-TW" sz="2000" dirty="0" smtClean="0">
                <a:solidFill>
                  <a:srgbClr val="0000FF"/>
                </a:solidFill>
              </a:rPr>
              <a:t>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zh-TW" altLang="en-US" sz="2000" dirty="0">
                <a:solidFill>
                  <a:srgbClr val="0000FF"/>
                </a:solidFill>
              </a:rPr>
              <a:t>外帶：便當以外，提供非塑膠包裝之餐點個數。</a:t>
            </a:r>
            <a:endParaRPr lang="en-US" altLang="zh-TW" sz="2000" dirty="0">
              <a:solidFill>
                <a:srgbClr val="0000FF"/>
              </a:solidFill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PS.</a:t>
            </a:r>
            <a:r>
              <a:rPr lang="zh-TW" altLang="en-US" sz="2000" dirty="0" smtClean="0">
                <a:solidFill>
                  <a:srgbClr val="FF0000"/>
                </a:solidFill>
              </a:rPr>
              <a:t>以上</a:t>
            </a:r>
            <a:r>
              <a:rPr lang="zh-TW" altLang="en-US" sz="2000" dirty="0">
                <a:solidFill>
                  <a:srgbClr val="FF0000"/>
                </a:solidFill>
              </a:rPr>
              <a:t>數據均</a:t>
            </a:r>
            <a:r>
              <a:rPr lang="zh-TW" altLang="en-US" sz="2000" dirty="0" smtClean="0">
                <a:solidFill>
                  <a:srgbClr val="FF0000"/>
                </a:solidFill>
              </a:rPr>
              <a:t>須小於或等於參與人數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r="35960"/>
          <a:stretch/>
        </p:blipFill>
        <p:spPr bwMode="auto">
          <a:xfrm>
            <a:off x="611559" y="1419622"/>
            <a:ext cx="4323297" cy="353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2267744" y="1444662"/>
            <a:ext cx="1872208" cy="34542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52" y="3507457"/>
            <a:ext cx="3305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2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1"/>
          <a:stretch/>
        </p:blipFill>
        <p:spPr bwMode="auto">
          <a:xfrm>
            <a:off x="611559" y="1419622"/>
            <a:ext cx="4323297" cy="353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附表</a:t>
            </a:r>
            <a:r>
              <a:rPr lang="zh-TW" altLang="zh-TW" dirty="0" smtClean="0"/>
              <a:t>一</a:t>
            </a:r>
            <a:r>
              <a:rPr lang="zh-TW" altLang="en-US" dirty="0" smtClean="0"/>
              <a:t>填寫說明</a:t>
            </a:r>
            <a:r>
              <a:rPr lang="en-US" altLang="zh-TW" sz="3000" dirty="0" smtClean="0"/>
              <a:t>-4/4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1" y="987575"/>
            <a:ext cx="8551785" cy="504056"/>
          </a:xfrm>
        </p:spPr>
        <p:txBody>
          <a:bodyPr>
            <a:normAutofit/>
          </a:bodyPr>
          <a:lstStyle/>
          <a:p>
            <a:r>
              <a:rPr lang="zh-TW" altLang="en-US" sz="2600" dirty="0"/>
              <a:t>紀錄表填寫說明</a:t>
            </a:r>
            <a:r>
              <a:rPr lang="zh-TW" altLang="en-US" sz="2600" dirty="0" smtClean="0"/>
              <a:t>：填寫</a:t>
            </a:r>
            <a:r>
              <a:rPr lang="zh-TW" altLang="en-US" sz="2600" b="1" dirty="0">
                <a:solidFill>
                  <a:srgbClr val="0000FF"/>
                </a:solidFill>
              </a:rPr>
              <a:t>報准同意使用免洗餐具之情形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ECA620-9D42-471E-A9FF-3F0E7046F5EC}" type="slidenum">
              <a:rPr lang="en-US" altLang="zh-TW" smtClean="0"/>
              <a:pPr/>
              <a:t>14</a:t>
            </a:fld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004048" y="1635646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zh-TW" altLang="en-US" dirty="0">
                <a:solidFill>
                  <a:srgbClr val="0000FF"/>
                </a:solidFill>
              </a:rPr>
              <a:t>無法配合之</a:t>
            </a:r>
            <a:r>
              <a:rPr lang="zh-TW" altLang="en-US" dirty="0" smtClean="0">
                <a:solidFill>
                  <a:srgbClr val="0000FF"/>
                </a:solidFill>
              </a:rPr>
              <a:t>原因：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00FF"/>
                </a:solidFill>
              </a:rPr>
              <a:t>因</a:t>
            </a:r>
            <a:r>
              <a:rPr lang="en-US" altLang="zh-TW" dirty="0" smtClean="0">
                <a:solidFill>
                  <a:srgbClr val="0000FF"/>
                </a:solidFill>
              </a:rPr>
              <a:t>『</a:t>
            </a:r>
            <a:r>
              <a:rPr lang="zh-TW" altLang="en-US" dirty="0" smtClean="0">
                <a:solidFill>
                  <a:srgbClr val="FF0000"/>
                </a:solidFill>
              </a:rPr>
              <a:t>訂購數量</a:t>
            </a:r>
            <a:r>
              <a:rPr lang="en-US" altLang="zh-TW" dirty="0" smtClean="0">
                <a:solidFill>
                  <a:srgbClr val="0000FF"/>
                </a:solidFill>
              </a:rPr>
              <a:t>』</a:t>
            </a:r>
            <a:r>
              <a:rPr lang="zh-TW" altLang="en-US" dirty="0" smtClean="0">
                <a:solidFill>
                  <a:srgbClr val="0000FF"/>
                </a:solidFill>
              </a:rPr>
              <a:t>無法配合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00FF"/>
                </a:solidFill>
              </a:rPr>
              <a:t>因</a:t>
            </a:r>
            <a:r>
              <a:rPr lang="en-US" altLang="zh-TW" dirty="0">
                <a:solidFill>
                  <a:srgbClr val="0000FF"/>
                </a:solidFill>
              </a:rPr>
              <a:t>『</a:t>
            </a:r>
            <a:r>
              <a:rPr lang="zh-TW" altLang="en-US" dirty="0">
                <a:solidFill>
                  <a:srgbClr val="FF0000"/>
                </a:solidFill>
              </a:rPr>
              <a:t>配送時間</a:t>
            </a:r>
            <a:r>
              <a:rPr lang="en-US" altLang="zh-TW" dirty="0">
                <a:solidFill>
                  <a:srgbClr val="0000FF"/>
                </a:solidFill>
              </a:rPr>
              <a:t>』</a:t>
            </a:r>
            <a:r>
              <a:rPr lang="zh-TW" altLang="en-US" dirty="0" smtClean="0">
                <a:solidFill>
                  <a:srgbClr val="0000FF"/>
                </a:solidFill>
              </a:rPr>
              <a:t>無法配合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00FF"/>
                </a:solidFill>
              </a:rPr>
              <a:t>因</a:t>
            </a:r>
            <a:r>
              <a:rPr lang="en-US" altLang="zh-TW" dirty="0">
                <a:solidFill>
                  <a:srgbClr val="0000FF"/>
                </a:solidFill>
              </a:rPr>
              <a:t>『</a:t>
            </a:r>
            <a:r>
              <a:rPr lang="zh-TW" altLang="en-US" dirty="0">
                <a:solidFill>
                  <a:srgbClr val="FF0000"/>
                </a:solidFill>
              </a:rPr>
              <a:t>辦理地點</a:t>
            </a:r>
            <a:r>
              <a:rPr lang="en-US" altLang="zh-TW" dirty="0">
                <a:solidFill>
                  <a:srgbClr val="0000FF"/>
                </a:solidFill>
              </a:rPr>
              <a:t>』</a:t>
            </a:r>
            <a:r>
              <a:rPr lang="zh-TW" altLang="en-US" dirty="0" smtClean="0">
                <a:solidFill>
                  <a:srgbClr val="0000FF"/>
                </a:solidFill>
              </a:rPr>
              <a:t>無法配合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TW" altLang="en-US" dirty="0" smtClean="0">
                <a:solidFill>
                  <a:srgbClr val="0000FF"/>
                </a:solidFill>
              </a:rPr>
              <a:t>因</a:t>
            </a:r>
            <a:r>
              <a:rPr lang="en-US" altLang="zh-TW" dirty="0">
                <a:solidFill>
                  <a:srgbClr val="0000FF"/>
                </a:solidFill>
              </a:rPr>
              <a:t>『</a:t>
            </a:r>
            <a:r>
              <a:rPr lang="zh-TW" altLang="en-US" dirty="0">
                <a:solidFill>
                  <a:srgbClr val="FF0000"/>
                </a:solidFill>
              </a:rPr>
              <a:t>其他原因</a:t>
            </a:r>
            <a:r>
              <a:rPr lang="en-US" altLang="zh-TW" dirty="0">
                <a:solidFill>
                  <a:srgbClr val="0000FF"/>
                </a:solidFill>
              </a:rPr>
              <a:t>』</a:t>
            </a:r>
            <a:r>
              <a:rPr lang="zh-TW" altLang="en-US" dirty="0" smtClean="0">
                <a:solidFill>
                  <a:srgbClr val="0000FF"/>
                </a:solidFill>
              </a:rPr>
              <a:t>無法</a:t>
            </a:r>
            <a:r>
              <a:rPr lang="zh-TW" altLang="en-US" dirty="0">
                <a:solidFill>
                  <a:srgbClr val="0000FF"/>
                </a:solidFill>
              </a:rPr>
              <a:t>配合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zh-TW" altLang="en-US" dirty="0" smtClean="0">
                <a:solidFill>
                  <a:srgbClr val="0000FF"/>
                </a:solidFill>
              </a:rPr>
              <a:t>如表單上的</a:t>
            </a:r>
            <a:r>
              <a:rPr lang="en-US" altLang="zh-TW" dirty="0" smtClean="0">
                <a:solidFill>
                  <a:srgbClr val="0000FF"/>
                </a:solidFill>
              </a:rPr>
              <a:t>4</a:t>
            </a:r>
            <a:r>
              <a:rPr lang="zh-TW" altLang="en-US" dirty="0" smtClean="0">
                <a:solidFill>
                  <a:srgbClr val="0000FF"/>
                </a:solidFill>
              </a:rPr>
              <a:t>類型原因</a:t>
            </a:r>
            <a:r>
              <a:rPr lang="zh-TW" altLang="en-US" dirty="0">
                <a:solidFill>
                  <a:srgbClr val="0000FF"/>
                </a:solidFill>
              </a:rPr>
              <a:t>導致使用一次用產品時，</a:t>
            </a:r>
            <a:r>
              <a:rPr lang="zh-TW" altLang="en-US" dirty="0" smtClean="0">
                <a:solidFill>
                  <a:srgbClr val="0000FF"/>
                </a:solidFill>
              </a:rPr>
              <a:t>請再原因的下方表格填</a:t>
            </a:r>
            <a:r>
              <a:rPr lang="en-US" altLang="zh-TW" dirty="0" smtClean="0">
                <a:solidFill>
                  <a:srgbClr val="0000FF"/>
                </a:solidFill>
              </a:rPr>
              <a:t>『</a:t>
            </a:r>
            <a:r>
              <a:rPr lang="en-US" altLang="zh-TW" dirty="0">
                <a:solidFill>
                  <a:srgbClr val="0000FF"/>
                </a:solidFill>
              </a:rPr>
              <a:t>1</a:t>
            </a:r>
            <a:r>
              <a:rPr lang="en-US" altLang="zh-TW" dirty="0" smtClean="0">
                <a:solidFill>
                  <a:srgbClr val="0000FF"/>
                </a:solidFill>
              </a:rPr>
              <a:t>』</a:t>
            </a:r>
            <a:r>
              <a:rPr lang="zh-TW" altLang="en-US" dirty="0" smtClean="0">
                <a:solidFill>
                  <a:srgbClr val="0000FF"/>
                </a:solidFill>
              </a:rPr>
              <a:t>。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zh-TW" altLang="en-US" dirty="0">
                <a:solidFill>
                  <a:srgbClr val="0000FF"/>
                </a:solidFill>
              </a:rPr>
              <a:t>報准</a:t>
            </a:r>
            <a:r>
              <a:rPr lang="zh-TW" altLang="en-US" dirty="0" smtClean="0">
                <a:solidFill>
                  <a:srgbClr val="0000FF"/>
                </a:solidFill>
              </a:rPr>
              <a:t>數量：使用免洗餐具個數</a:t>
            </a:r>
            <a:endParaRPr lang="en-US" altLang="zh-TW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聯絡</a:t>
            </a:r>
            <a:r>
              <a:rPr lang="zh-TW" altLang="zh-TW" dirty="0" smtClean="0"/>
              <a:t>資訊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816424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spcBef>
                <a:spcPts val="300"/>
              </a:spcBef>
              <a:buFont typeface="+mj-ea"/>
              <a:buAutoNum type="ea1ChtPeriod"/>
            </a:pPr>
            <a:r>
              <a:rPr lang="zh-TW" altLang="zh-TW" sz="2200" dirty="0" smtClean="0"/>
              <a:t>針對</a:t>
            </a:r>
            <a:r>
              <a:rPr lang="zh-TW" altLang="zh-TW" sz="2200" b="1" dirty="0">
                <a:solidFill>
                  <a:srgbClr val="FF0000"/>
                </a:solidFill>
              </a:rPr>
              <a:t>環保署作業指引</a:t>
            </a:r>
            <a:r>
              <a:rPr lang="zh-TW" altLang="zh-TW" sz="2200" dirty="0"/>
              <a:t>有任何疑問，請洽</a:t>
            </a:r>
            <a:r>
              <a:rPr lang="zh-TW" altLang="zh-TW" sz="2200" b="1" dirty="0">
                <a:solidFill>
                  <a:srgbClr val="FF0000"/>
                </a:solidFill>
              </a:rPr>
              <a:t>環保署主辦單位</a:t>
            </a:r>
            <a:r>
              <a:rPr lang="zh-TW" altLang="zh-TW" sz="2200" dirty="0" smtClean="0"/>
              <a:t>。</a:t>
            </a:r>
            <a:endParaRPr lang="en-US" altLang="zh-TW" sz="2200" dirty="0" smtClean="0"/>
          </a:p>
          <a:p>
            <a:pPr marL="857250" lvl="1" indent="-45720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Ø"/>
            </a:pPr>
            <a:r>
              <a:rPr lang="zh-TW" altLang="en-US" sz="2200" dirty="0" smtClean="0"/>
              <a:t>聯絡人</a:t>
            </a:r>
            <a:r>
              <a:rPr lang="zh-TW" altLang="en-US" sz="2200" dirty="0"/>
              <a:t>：行政院環境保護署回收基管會張小姐、陳小姐、陳小姐</a:t>
            </a:r>
          </a:p>
          <a:p>
            <a:pPr marL="857250" lvl="1" indent="-45720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Ø"/>
            </a:pPr>
            <a:r>
              <a:rPr lang="zh-TW" altLang="en-US" sz="2200" dirty="0" smtClean="0"/>
              <a:t>電話</a:t>
            </a:r>
            <a:r>
              <a:rPr lang="zh-TW" altLang="en-US" sz="2200" dirty="0"/>
              <a:t>：</a:t>
            </a:r>
            <a:r>
              <a:rPr lang="en-US" altLang="zh-TW" sz="2200" dirty="0"/>
              <a:t>02-23705888#3311</a:t>
            </a:r>
            <a:r>
              <a:rPr lang="zh-TW" altLang="en-US" sz="2200" dirty="0"/>
              <a:t>、</a:t>
            </a:r>
            <a:r>
              <a:rPr lang="en-US" altLang="zh-TW" sz="2200" dirty="0"/>
              <a:t>3304</a:t>
            </a:r>
            <a:r>
              <a:rPr lang="zh-TW" altLang="en-US" sz="2200" dirty="0"/>
              <a:t>、</a:t>
            </a:r>
            <a:r>
              <a:rPr lang="en-US" altLang="zh-TW" sz="2200" dirty="0"/>
              <a:t>3305</a:t>
            </a:r>
          </a:p>
          <a:p>
            <a:pPr marL="857250" lvl="1" indent="-45720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Ø"/>
            </a:pPr>
            <a:r>
              <a:rPr lang="en-US" altLang="zh-TW" sz="2200" dirty="0" smtClean="0"/>
              <a:t>E-mail</a:t>
            </a:r>
            <a:r>
              <a:rPr lang="zh-TW" altLang="en-US" sz="2200" dirty="0"/>
              <a:t>：</a:t>
            </a:r>
            <a:r>
              <a:rPr lang="en-US" altLang="zh-TW" sz="2200" dirty="0" smtClean="0">
                <a:hlinkClick r:id="rId2"/>
              </a:rPr>
              <a:t>shschang@epa.gov.tw</a:t>
            </a:r>
            <a:endParaRPr lang="en-US" altLang="zh-TW" sz="2200" dirty="0" smtClean="0"/>
          </a:p>
          <a:p>
            <a:pPr marL="514350" indent="-514350">
              <a:lnSpc>
                <a:spcPct val="110000"/>
              </a:lnSpc>
              <a:spcBef>
                <a:spcPts val="300"/>
              </a:spcBef>
              <a:buFont typeface="+mj-ea"/>
              <a:buAutoNum type="ea1ChtPeriod"/>
            </a:pPr>
            <a:r>
              <a:rPr lang="zh-TW" altLang="zh-TW" sz="2200" dirty="0" smtClean="0"/>
              <a:t>針對</a:t>
            </a:r>
            <a:r>
              <a:rPr lang="zh-TW" altLang="zh-TW" sz="2200" b="1" dirty="0">
                <a:solidFill>
                  <a:srgbClr val="FF0000"/>
                </a:solidFill>
              </a:rPr>
              <a:t>本作業方式原則</a:t>
            </a:r>
            <a:r>
              <a:rPr lang="zh-TW" altLang="zh-TW" sz="2200" dirty="0"/>
              <a:t>有任何疑問，請洽</a:t>
            </a:r>
            <a:r>
              <a:rPr lang="zh-TW" altLang="zh-TW" sz="2200" b="1" dirty="0">
                <a:solidFill>
                  <a:srgbClr val="FF0000"/>
                </a:solidFill>
              </a:rPr>
              <a:t>教育部委辦單位</a:t>
            </a:r>
            <a:r>
              <a:rPr lang="zh-TW" altLang="zh-TW" sz="2200" dirty="0"/>
              <a:t>。</a:t>
            </a:r>
          </a:p>
          <a:p>
            <a:pPr marL="857250" lvl="1" indent="-45720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Ø"/>
            </a:pPr>
            <a:r>
              <a:rPr lang="zh-TW" altLang="zh-TW" sz="2200" dirty="0" smtClean="0"/>
              <a:t>聯絡人</a:t>
            </a:r>
            <a:r>
              <a:rPr lang="zh-TW" altLang="zh-TW" sz="2200" dirty="0"/>
              <a:t>：鼎澤科技有限公司 張小姐</a:t>
            </a:r>
          </a:p>
          <a:p>
            <a:pPr marL="857250" lvl="1" indent="-45720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Ø"/>
            </a:pPr>
            <a:r>
              <a:rPr lang="zh-TW" altLang="zh-TW" sz="2200" dirty="0" smtClean="0"/>
              <a:t>電話</a:t>
            </a:r>
            <a:r>
              <a:rPr lang="zh-TW" altLang="zh-TW" sz="2200" dirty="0"/>
              <a:t>：</a:t>
            </a:r>
            <a:r>
              <a:rPr lang="en-US" altLang="zh-TW" sz="2200" dirty="0"/>
              <a:t>04-23580613#21</a:t>
            </a:r>
            <a:endParaRPr lang="zh-TW" altLang="zh-TW" sz="2200" dirty="0"/>
          </a:p>
          <a:p>
            <a:pPr marL="857250" lvl="1" indent="-45720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Ø"/>
            </a:pPr>
            <a:r>
              <a:rPr lang="en-US" altLang="zh-TW" sz="2200" dirty="0" smtClean="0"/>
              <a:t>E-mail</a:t>
            </a:r>
            <a:r>
              <a:rPr lang="zh-TW" altLang="zh-TW" sz="2200" dirty="0"/>
              <a:t>：</a:t>
            </a:r>
            <a:r>
              <a:rPr lang="en-US" altLang="zh-TW" sz="2200" dirty="0" smtClean="0">
                <a:hlinkClick r:id="rId3"/>
              </a:rPr>
              <a:t>chang637209@gmail.com</a:t>
            </a:r>
            <a:endParaRPr lang="en-US" altLang="zh-TW" sz="2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ECA620-9D42-471E-A9FF-3F0E7046F5EC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38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22313" y="1563638"/>
            <a:ext cx="5289847" cy="1512168"/>
          </a:xfrm>
        </p:spPr>
        <p:txBody>
          <a:bodyPr/>
          <a:lstStyle/>
          <a:p>
            <a:r>
              <a:rPr lang="zh-TW" altLang="en-US" dirty="0" smtClean="0"/>
              <a:t>教育部所屬學校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試辦</a:t>
            </a:r>
            <a:r>
              <a:rPr lang="zh-TW" altLang="en-US" dirty="0"/>
              <a:t>成果</a:t>
            </a:r>
            <a:r>
              <a:rPr lang="zh-TW" altLang="en-US" dirty="0" smtClean="0"/>
              <a:t>回覆</a:t>
            </a:r>
            <a:r>
              <a:rPr lang="zh-TW" altLang="zh-TW" dirty="0" smtClean="0"/>
              <a:t>方式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71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216" y="267494"/>
            <a:ext cx="4140000" cy="2520280"/>
          </a:xfrm>
        </p:spPr>
        <p:txBody>
          <a:bodyPr anchor="ctr"/>
          <a:lstStyle/>
          <a:p>
            <a:pPr algn="ctr"/>
            <a:r>
              <a:rPr lang="zh-TW" altLang="en-US" sz="3800" dirty="0"/>
              <a:t>國立大專校</a:t>
            </a:r>
            <a:r>
              <a:rPr lang="zh-TW" altLang="en-US" sz="3800" dirty="0" smtClean="0"/>
              <a:t>院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試辦成果統計表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上</a:t>
            </a:r>
            <a:r>
              <a:rPr lang="zh-TW" altLang="en-US" sz="3800" dirty="0"/>
              <a:t>傳連結</a:t>
            </a:r>
            <a:r>
              <a:rPr lang="zh-TW" altLang="en-US" sz="3800" dirty="0" smtClean="0"/>
              <a:t>：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en-US" altLang="zh-TW" sz="2800" u="sng" dirty="0">
                <a:solidFill>
                  <a:srgbClr val="0000FF"/>
                </a:solidFill>
                <a:hlinkClick r:id="rId2"/>
              </a:rPr>
              <a:t>https://</a:t>
            </a:r>
            <a:r>
              <a:rPr lang="en-US" altLang="zh-TW" sz="2800" u="sng" dirty="0" smtClean="0">
                <a:solidFill>
                  <a:srgbClr val="0000FF"/>
                </a:solidFill>
                <a:hlinkClick r:id="rId2"/>
              </a:rPr>
              <a:t>pse.is/43gk3q</a:t>
            </a:r>
            <a:endParaRPr lang="zh-TW" altLang="en-US" sz="2800" u="sng" dirty="0">
              <a:solidFill>
                <a:srgbClr val="0000FF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7646" r="7688" b="7572"/>
          <a:stretch/>
        </p:blipFill>
        <p:spPr>
          <a:xfrm>
            <a:off x="4860032" y="483518"/>
            <a:ext cx="3613139" cy="3600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A620-9D42-471E-A9FF-3F0E7046F5EC}" type="slidenum">
              <a:rPr lang="en-US" altLang="zh-TW" smtClean="0"/>
              <a:pPr/>
              <a:t>17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253096" y="4315182"/>
            <a:ext cx="46378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000" dirty="0"/>
              <a:t>請於</a:t>
            </a:r>
            <a:r>
              <a:rPr lang="en-US" altLang="zh-TW" sz="3000" b="1" u="sng" dirty="0">
                <a:solidFill>
                  <a:srgbClr val="008000"/>
                </a:solidFill>
              </a:rPr>
              <a:t>111</a:t>
            </a:r>
            <a:r>
              <a:rPr lang="zh-TW" altLang="zh-TW" sz="3000" b="1" u="sng" dirty="0">
                <a:solidFill>
                  <a:srgbClr val="008000"/>
                </a:solidFill>
              </a:rPr>
              <a:t>年</a:t>
            </a:r>
            <a:r>
              <a:rPr lang="en-US" altLang="zh-TW" sz="3000" b="1" u="sng" dirty="0">
                <a:solidFill>
                  <a:srgbClr val="008000"/>
                </a:solidFill>
              </a:rPr>
              <a:t>7</a:t>
            </a:r>
            <a:r>
              <a:rPr lang="zh-TW" altLang="zh-TW" sz="3000" b="1" u="sng" dirty="0">
                <a:solidFill>
                  <a:srgbClr val="008000"/>
                </a:solidFill>
              </a:rPr>
              <a:t>月</a:t>
            </a:r>
            <a:r>
              <a:rPr lang="en-US" altLang="zh-TW" sz="3000" b="1" u="sng" dirty="0">
                <a:solidFill>
                  <a:srgbClr val="008000"/>
                </a:solidFill>
              </a:rPr>
              <a:t>31</a:t>
            </a:r>
            <a:r>
              <a:rPr lang="zh-TW" altLang="zh-TW" sz="3000" b="1" u="sng" dirty="0">
                <a:solidFill>
                  <a:srgbClr val="008000"/>
                </a:solidFill>
              </a:rPr>
              <a:t>日前</a:t>
            </a:r>
            <a:r>
              <a:rPr lang="zh-TW" altLang="zh-TW" sz="3000" dirty="0" smtClean="0"/>
              <a:t>回覆</a:t>
            </a:r>
            <a:endParaRPr lang="zh-TW" altLang="en-US" sz="3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83568" y="2715766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600" dirty="0" smtClean="0"/>
              <a:t>針對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試辦成果回報</a:t>
            </a:r>
            <a:r>
              <a:rPr lang="zh-TW" altLang="en-US" sz="1600" dirty="0" smtClean="0"/>
              <a:t>如有問題，請洽</a:t>
            </a:r>
            <a:r>
              <a:rPr lang="zh-TW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彙整單位</a:t>
            </a:r>
            <a:r>
              <a:rPr lang="zh-TW" altLang="en-US" sz="1600" dirty="0" smtClean="0"/>
              <a:t>：</a:t>
            </a:r>
            <a:endParaRPr lang="en-US" altLang="zh-TW" sz="1600" dirty="0" smtClean="0"/>
          </a:p>
          <a:p>
            <a:pPr>
              <a:lnSpc>
                <a:spcPct val="120000"/>
              </a:lnSpc>
            </a:pPr>
            <a:r>
              <a:rPr lang="zh-TW" altLang="en-US" sz="1600" b="1" dirty="0" smtClean="0">
                <a:solidFill>
                  <a:srgbClr val="FF0000"/>
                </a:solidFill>
              </a:rPr>
              <a:t>教育部委辦公司 </a:t>
            </a:r>
            <a:r>
              <a:rPr lang="zh-TW" altLang="zh-TW" sz="1600" b="1" dirty="0" smtClean="0">
                <a:solidFill>
                  <a:srgbClr val="FF0000"/>
                </a:solidFill>
              </a:rPr>
              <a:t>鼎澤科技有限公司 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en-US" sz="1600" dirty="0"/>
              <a:t>聯絡人：</a:t>
            </a:r>
            <a:r>
              <a:rPr lang="zh-TW" altLang="zh-TW" sz="1600" dirty="0" smtClean="0"/>
              <a:t>張小姐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zh-TW" sz="1600" dirty="0" smtClean="0"/>
              <a:t>電話：</a:t>
            </a:r>
            <a:r>
              <a:rPr lang="en-US" altLang="zh-TW" sz="1600" dirty="0" smtClean="0"/>
              <a:t>04-23580613#21</a:t>
            </a:r>
            <a:endParaRPr lang="zh-TW" altLang="zh-TW" sz="1600" dirty="0" smtClean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TW" sz="1600" dirty="0" smtClean="0"/>
              <a:t>E-mail</a:t>
            </a:r>
            <a:r>
              <a:rPr lang="zh-TW" altLang="zh-TW" sz="1600" dirty="0" smtClean="0"/>
              <a:t>：</a:t>
            </a:r>
            <a:r>
              <a:rPr lang="en-US" altLang="zh-TW" sz="1600" dirty="0" smtClean="0"/>
              <a:t>chang637209@gmail.com</a:t>
            </a:r>
            <a:endParaRPr lang="zh-TW" altLang="zh-TW" sz="1600" dirty="0" smtClean="0"/>
          </a:p>
        </p:txBody>
      </p:sp>
    </p:spTree>
    <p:extLst>
      <p:ext uri="{BB962C8B-B14F-4D97-AF65-F5344CB8AC3E}">
        <p14:creationId xmlns:p14="http://schemas.microsoft.com/office/powerpoint/2010/main" val="28390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216" y="267494"/>
            <a:ext cx="4140000" cy="2520000"/>
          </a:xfrm>
        </p:spPr>
        <p:txBody>
          <a:bodyPr anchor="ctr"/>
          <a:lstStyle/>
          <a:p>
            <a:pPr algn="ctr"/>
            <a:r>
              <a:rPr lang="zh-TW" altLang="en-US" sz="3800" dirty="0" smtClean="0"/>
              <a:t>高級中等以下學校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/>
              <a:t>試辦成果統計表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上</a:t>
            </a:r>
            <a:r>
              <a:rPr lang="zh-TW" altLang="en-US" sz="3800" dirty="0"/>
              <a:t>傳連結</a:t>
            </a:r>
            <a:r>
              <a:rPr lang="zh-TW" altLang="en-US" sz="3800" dirty="0" smtClean="0"/>
              <a:t>：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en-US" altLang="zh-TW" sz="2800" u="sng" dirty="0">
                <a:solidFill>
                  <a:srgbClr val="0000FF"/>
                </a:solidFill>
                <a:hlinkClick r:id="rId2"/>
              </a:rPr>
              <a:t>https://pse.is/46c2pf</a:t>
            </a:r>
            <a:endParaRPr lang="zh-TW" altLang="en-US" sz="2800" u="sng" dirty="0">
              <a:solidFill>
                <a:srgbClr val="0000FF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7045" r="6860" b="6860"/>
          <a:stretch/>
        </p:blipFill>
        <p:spPr>
          <a:xfrm>
            <a:off x="4866601" y="483518"/>
            <a:ext cx="3600000" cy="3600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A620-9D42-471E-A9FF-3F0E7046F5EC}" type="slidenum">
              <a:rPr lang="en-US" altLang="zh-TW" smtClean="0"/>
              <a:pPr/>
              <a:t>18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253096" y="4315182"/>
            <a:ext cx="46378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000" dirty="0"/>
              <a:t>請於</a:t>
            </a:r>
            <a:r>
              <a:rPr lang="en-US" altLang="zh-TW" sz="3000" b="1" u="sng" dirty="0">
                <a:solidFill>
                  <a:srgbClr val="008000"/>
                </a:solidFill>
              </a:rPr>
              <a:t>111</a:t>
            </a:r>
            <a:r>
              <a:rPr lang="zh-TW" altLang="zh-TW" sz="3000" b="1" u="sng" dirty="0">
                <a:solidFill>
                  <a:srgbClr val="008000"/>
                </a:solidFill>
              </a:rPr>
              <a:t>年</a:t>
            </a:r>
            <a:r>
              <a:rPr lang="en-US" altLang="zh-TW" sz="3000" b="1" u="sng" dirty="0">
                <a:solidFill>
                  <a:srgbClr val="008000"/>
                </a:solidFill>
              </a:rPr>
              <a:t>7</a:t>
            </a:r>
            <a:r>
              <a:rPr lang="zh-TW" altLang="zh-TW" sz="3000" b="1" u="sng" dirty="0">
                <a:solidFill>
                  <a:srgbClr val="008000"/>
                </a:solidFill>
              </a:rPr>
              <a:t>月</a:t>
            </a:r>
            <a:r>
              <a:rPr lang="en-US" altLang="zh-TW" sz="3000" b="1" u="sng" dirty="0">
                <a:solidFill>
                  <a:srgbClr val="008000"/>
                </a:solidFill>
              </a:rPr>
              <a:t>31</a:t>
            </a:r>
            <a:r>
              <a:rPr lang="zh-TW" altLang="zh-TW" sz="3000" b="1" u="sng" dirty="0">
                <a:solidFill>
                  <a:srgbClr val="008000"/>
                </a:solidFill>
              </a:rPr>
              <a:t>日前</a:t>
            </a:r>
            <a:r>
              <a:rPr lang="zh-TW" altLang="zh-TW" sz="3000" dirty="0" smtClean="0"/>
              <a:t>回覆</a:t>
            </a:r>
            <a:endParaRPr lang="zh-TW" altLang="en-US" sz="3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3568" y="2715766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600" dirty="0" smtClean="0"/>
              <a:t>針對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試辦成果回報</a:t>
            </a:r>
            <a:r>
              <a:rPr lang="zh-TW" altLang="en-US" sz="1600" dirty="0" smtClean="0"/>
              <a:t>如有問題，請洽</a:t>
            </a:r>
            <a:r>
              <a:rPr lang="zh-TW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彙整單位</a:t>
            </a:r>
            <a:r>
              <a:rPr lang="zh-TW" altLang="en-US" sz="1600" dirty="0" smtClean="0"/>
              <a:t>：</a:t>
            </a:r>
            <a:endParaRPr lang="en-US" altLang="zh-TW" sz="1600" dirty="0" smtClean="0"/>
          </a:p>
          <a:p>
            <a:pPr>
              <a:lnSpc>
                <a:spcPct val="120000"/>
              </a:lnSpc>
            </a:pPr>
            <a:r>
              <a:rPr lang="zh-TW" altLang="en-US" sz="1600" b="1" dirty="0">
                <a:solidFill>
                  <a:srgbClr val="FF0000"/>
                </a:solidFill>
              </a:rPr>
              <a:t>教育部國民及學前教育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署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-</a:t>
            </a:r>
            <a:r>
              <a:rPr lang="zh-TW" altLang="zh-TW" sz="1600" b="1" dirty="0" smtClean="0">
                <a:solidFill>
                  <a:srgbClr val="FF0000"/>
                </a:solidFill>
              </a:rPr>
              <a:t>衛生科 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en-US" sz="1600" dirty="0" smtClean="0"/>
              <a:t>聯絡人：</a:t>
            </a:r>
            <a:r>
              <a:rPr lang="zh-TW" altLang="zh-TW" sz="1600" smtClean="0"/>
              <a:t>林崇堯</a:t>
            </a:r>
            <a:r>
              <a:rPr lang="zh-TW" altLang="en-US" sz="1600" smtClean="0"/>
              <a:t> 先生</a:t>
            </a:r>
            <a:endParaRPr lang="en-US" altLang="zh-TW" sz="1600" smtClean="0"/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zh-TW" sz="1600" dirty="0" smtClean="0"/>
              <a:t>電話：</a:t>
            </a:r>
            <a:r>
              <a:rPr lang="en-US" altLang="zh-TW" sz="1600" dirty="0" smtClean="0"/>
              <a:t>04-3706-1356</a:t>
            </a:r>
            <a:r>
              <a:rPr lang="en-US" altLang="zh-TW" sz="1600" dirty="0"/>
              <a:t>(</a:t>
            </a:r>
            <a:r>
              <a:rPr lang="zh-TW" altLang="en-US" sz="1600" dirty="0"/>
              <a:t>專線</a:t>
            </a:r>
            <a:r>
              <a:rPr lang="en-US" altLang="zh-TW" sz="1600" dirty="0" smtClean="0"/>
              <a:t>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TW" sz="1600" dirty="0" smtClean="0"/>
              <a:t>E-mail</a:t>
            </a:r>
            <a:r>
              <a:rPr lang="zh-TW" altLang="zh-TW" sz="1600" dirty="0" smtClean="0"/>
              <a:t>：</a:t>
            </a:r>
            <a:r>
              <a:rPr lang="en-US" altLang="zh-TW" sz="1600" dirty="0"/>
              <a:t>e-3348@mail.k12ea.gov.tw</a:t>
            </a:r>
            <a:endParaRPr lang="zh-TW" altLang="zh-TW" sz="1600" dirty="0" smtClean="0"/>
          </a:p>
        </p:txBody>
      </p:sp>
    </p:spTree>
    <p:extLst>
      <p:ext uri="{BB962C8B-B14F-4D97-AF65-F5344CB8AC3E}">
        <p14:creationId xmlns:p14="http://schemas.microsoft.com/office/powerpoint/2010/main" val="25012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4" y="962898"/>
            <a:ext cx="5976000" cy="389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試辦成果回覆內容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ECA620-9D42-471E-A9FF-3F0E7046F5EC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11" y="4443990"/>
            <a:ext cx="78092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42" y="4443990"/>
            <a:ext cx="76984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6156176" y="1473140"/>
            <a:ext cx="2808312" cy="28883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indent="-180975" algn="just">
              <a:lnSpc>
                <a:spcPct val="110000"/>
              </a:lnSpc>
              <a:spcAft>
                <a:spcPts val="2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zh-TW" altLang="en-US" dirty="0" smtClean="0">
                <a:solidFill>
                  <a:srgbClr val="0000FF"/>
                </a:solidFill>
              </a:rPr>
              <a:t>學校與填表人聯絡資訊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180975" indent="-180975" algn="just">
              <a:lnSpc>
                <a:spcPct val="110000"/>
              </a:lnSpc>
              <a:spcAft>
                <a:spcPts val="2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zh-TW" altLang="en-US" dirty="0" smtClean="0">
                <a:solidFill>
                  <a:srgbClr val="0000FF"/>
                </a:solidFill>
              </a:rPr>
              <a:t>上</a:t>
            </a:r>
            <a:r>
              <a:rPr lang="zh-TW" altLang="en-US" dirty="0">
                <a:solidFill>
                  <a:srgbClr val="0000FF"/>
                </a:solidFill>
              </a:rPr>
              <a:t>傳附表一 試辦成果</a:t>
            </a:r>
            <a:r>
              <a:rPr lang="zh-TW" altLang="en-US" dirty="0" smtClean="0">
                <a:solidFill>
                  <a:srgbClr val="0000FF"/>
                </a:solidFill>
              </a:rPr>
              <a:t>統計表</a:t>
            </a:r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zh-TW" altLang="en-US" dirty="0">
                <a:solidFill>
                  <a:srgbClr val="0000FF"/>
                </a:solidFill>
              </a:rPr>
              <a:t>掃描</a:t>
            </a:r>
            <a:r>
              <a:rPr lang="en-US" altLang="zh-TW" dirty="0" err="1">
                <a:solidFill>
                  <a:srgbClr val="0000FF"/>
                </a:solidFill>
              </a:rPr>
              <a:t>pdf</a:t>
            </a:r>
            <a:r>
              <a:rPr lang="zh-TW" altLang="en-US" dirty="0" smtClean="0">
                <a:solidFill>
                  <a:srgbClr val="0000FF"/>
                </a:solidFill>
              </a:rPr>
              <a:t>檔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</a:rPr>
              <a:t>，含彙整表</a:t>
            </a:r>
            <a:r>
              <a:rPr lang="en-US" altLang="zh-TW" dirty="0" smtClean="0">
                <a:solidFill>
                  <a:srgbClr val="0000FF"/>
                </a:solidFill>
              </a:rPr>
              <a:t>+</a:t>
            </a:r>
            <a:r>
              <a:rPr lang="zh-TW" altLang="en-US" dirty="0" smtClean="0">
                <a:solidFill>
                  <a:srgbClr val="0000FF"/>
                </a:solidFill>
              </a:rPr>
              <a:t>紀錄表，彙</a:t>
            </a:r>
            <a:r>
              <a:rPr lang="zh-TW" altLang="en-US" dirty="0">
                <a:solidFill>
                  <a:srgbClr val="0000FF"/>
                </a:solidFill>
              </a:rPr>
              <a:t>整</a:t>
            </a:r>
            <a:r>
              <a:rPr lang="zh-TW" altLang="en-US" dirty="0" smtClean="0">
                <a:solidFill>
                  <a:srgbClr val="0000FF"/>
                </a:solidFill>
              </a:rPr>
              <a:t>表需有填表人及主轉簽章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180975" indent="-180975" algn="just">
              <a:lnSpc>
                <a:spcPct val="110000"/>
              </a:lnSpc>
              <a:spcAft>
                <a:spcPts val="2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zh-TW" altLang="en-US" dirty="0" smtClean="0">
                <a:solidFill>
                  <a:srgbClr val="0000FF"/>
                </a:solidFill>
              </a:rPr>
              <a:t>試辦成果：</a:t>
            </a:r>
            <a:r>
              <a:rPr lang="zh-TW" altLang="en-US" dirty="0">
                <a:solidFill>
                  <a:srgbClr val="0000FF"/>
                </a:solidFill>
              </a:rPr>
              <a:t>辦理</a:t>
            </a:r>
            <a:r>
              <a:rPr lang="zh-TW" altLang="en-US" dirty="0" smtClean="0">
                <a:solidFill>
                  <a:srgbClr val="0000FF"/>
                </a:solidFill>
              </a:rPr>
              <a:t>會議、辦理訓練、辦理活動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542925" lvl="1" indent="-361950" algn="just">
              <a:lnSpc>
                <a:spcPct val="110000"/>
              </a:lnSpc>
              <a:spcAft>
                <a:spcPts val="200"/>
              </a:spcAft>
            </a:pPr>
            <a:r>
              <a:rPr lang="en-US" altLang="zh-TW" dirty="0" smtClean="0">
                <a:solidFill>
                  <a:srgbClr val="0000FF"/>
                </a:solidFill>
              </a:rPr>
              <a:t>PS.</a:t>
            </a:r>
            <a:r>
              <a:rPr lang="zh-TW" altLang="en-US" dirty="0" smtClean="0">
                <a:solidFill>
                  <a:srgbClr val="0000FF"/>
                </a:solidFill>
              </a:rPr>
              <a:t>試辦成果只能填</a:t>
            </a:r>
            <a:r>
              <a:rPr lang="en-US" altLang="zh-TW" dirty="0" smtClean="0">
                <a:solidFill>
                  <a:srgbClr val="0000FF"/>
                </a:solidFill>
              </a:rPr>
              <a:t>『</a:t>
            </a:r>
            <a:r>
              <a:rPr lang="zh-TW" altLang="en-US" dirty="0" smtClean="0">
                <a:solidFill>
                  <a:srgbClr val="0000FF"/>
                </a:solidFill>
              </a:rPr>
              <a:t>阿拉伯數字</a:t>
            </a:r>
            <a:r>
              <a:rPr lang="en-US" altLang="zh-TW" dirty="0" smtClean="0">
                <a:solidFill>
                  <a:srgbClr val="0000FF"/>
                </a:solidFill>
              </a:rPr>
              <a:t>』</a:t>
            </a:r>
            <a:endParaRPr lang="en-US" altLang="zh-TW" dirty="0">
              <a:solidFill>
                <a:srgbClr val="0000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56176" y="1081995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8000"/>
                </a:solidFill>
              </a:rPr>
              <a:t>回覆內容</a:t>
            </a:r>
            <a:r>
              <a:rPr lang="zh-TW" altLang="en-US" sz="2000" b="1" dirty="0" smtClean="0">
                <a:solidFill>
                  <a:srgbClr val="008000"/>
                </a:solidFill>
              </a:rPr>
              <a:t>包含：</a:t>
            </a:r>
            <a:endParaRPr lang="zh-TW" alt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簡報大綱</a:t>
            </a:r>
            <a:endParaRPr lang="zh-TW" altLang="en-US" sz="36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419872" y="1275606"/>
            <a:ext cx="4968552" cy="35318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600" b="1" dirty="0">
                <a:solidFill>
                  <a:schemeClr val="tx2">
                    <a:lumMod val="50000"/>
                  </a:schemeClr>
                </a:solidFill>
              </a:rPr>
              <a:t>背景</a:t>
            </a:r>
            <a:r>
              <a:rPr lang="zh-TW" altLang="en-US" sz="2600" b="1" dirty="0" smtClean="0">
                <a:solidFill>
                  <a:schemeClr val="tx2">
                    <a:lumMod val="50000"/>
                  </a:schemeClr>
                </a:solidFill>
              </a:rPr>
              <a:t>說明</a:t>
            </a:r>
            <a:endParaRPr lang="en-US" altLang="zh-TW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2600" b="1" dirty="0">
                <a:solidFill>
                  <a:schemeClr val="tx2">
                    <a:lumMod val="50000"/>
                  </a:schemeClr>
                </a:solidFill>
              </a:rPr>
              <a:t>適用對象及</a:t>
            </a:r>
            <a:r>
              <a:rPr lang="zh-TW" altLang="en-US" sz="2600" b="1" dirty="0" smtClean="0">
                <a:solidFill>
                  <a:schemeClr val="tx2">
                    <a:lumMod val="50000"/>
                  </a:schemeClr>
                </a:solidFill>
              </a:rPr>
              <a:t>適用範圍</a:t>
            </a:r>
            <a:endParaRPr lang="en-US" altLang="zh-TW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2600" b="1" dirty="0" smtClean="0">
                <a:solidFill>
                  <a:schemeClr val="tx2">
                    <a:lumMod val="50000"/>
                  </a:schemeClr>
                </a:solidFill>
              </a:rPr>
              <a:t>實施</a:t>
            </a:r>
            <a:r>
              <a:rPr lang="zh-TW" altLang="en-US" sz="2600" b="1" dirty="0">
                <a:solidFill>
                  <a:schemeClr val="tx2">
                    <a:lumMod val="50000"/>
                  </a:schemeClr>
                </a:solidFill>
              </a:rPr>
              <a:t>期</a:t>
            </a:r>
            <a:r>
              <a:rPr lang="zh-TW" altLang="en-US" sz="2600" b="1" dirty="0" smtClean="0">
                <a:solidFill>
                  <a:schemeClr val="tx2">
                    <a:lumMod val="50000"/>
                  </a:schemeClr>
                </a:solidFill>
              </a:rPr>
              <a:t>程</a:t>
            </a:r>
            <a:endParaRPr lang="en-US" altLang="zh-TW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2600" b="1" dirty="0" smtClean="0">
                <a:solidFill>
                  <a:schemeClr val="tx2">
                    <a:lumMod val="50000"/>
                  </a:schemeClr>
                </a:solidFill>
              </a:rPr>
              <a:t>注意事項</a:t>
            </a:r>
            <a:endParaRPr lang="en-US" altLang="zh-TW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2600" b="1" dirty="0" smtClean="0">
                <a:solidFill>
                  <a:schemeClr val="tx2">
                    <a:lumMod val="50000"/>
                  </a:schemeClr>
                </a:solidFill>
              </a:rPr>
              <a:t>減</a:t>
            </a:r>
            <a:r>
              <a:rPr lang="zh-TW" altLang="en-US" sz="2600" b="1" dirty="0">
                <a:solidFill>
                  <a:schemeClr val="tx2">
                    <a:lumMod val="50000"/>
                  </a:schemeClr>
                </a:solidFill>
              </a:rPr>
              <a:t>量成效填報原則及</a:t>
            </a:r>
            <a:r>
              <a:rPr lang="zh-TW" altLang="en-US" sz="2600" b="1" dirty="0" smtClean="0">
                <a:solidFill>
                  <a:schemeClr val="tx2">
                    <a:lumMod val="50000"/>
                  </a:schemeClr>
                </a:solidFill>
              </a:rPr>
              <a:t>範例</a:t>
            </a:r>
            <a:endParaRPr lang="en-US" altLang="zh-TW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2600" b="1" dirty="0">
                <a:solidFill>
                  <a:schemeClr val="tx2">
                    <a:lumMod val="50000"/>
                  </a:schemeClr>
                </a:solidFill>
              </a:rPr>
              <a:t>表單填寫說明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ECA620-9D42-471E-A9FF-3F0E7046F5EC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1026" name="Picture 2" descr="D:\99-薇馥\02-私人資料\15-可參考之PPT\POP物件-01\20 地球\—Pngtree—green_290289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7461" y="1384697"/>
            <a:ext cx="3779341" cy="377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" r="18136" b="7988"/>
          <a:stretch/>
        </p:blipFill>
        <p:spPr bwMode="auto">
          <a:xfrm>
            <a:off x="203515" y="-475089"/>
            <a:ext cx="8940485" cy="61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6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600" dirty="0"/>
              <a:t>背景說明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723900" algn="just">
              <a:lnSpc>
                <a:spcPct val="120000"/>
              </a:lnSpc>
              <a:buNone/>
            </a:pPr>
            <a:r>
              <a:rPr lang="zh-TW" altLang="en-US" sz="2600" dirty="0">
                <a:solidFill>
                  <a:schemeClr val="tx2">
                    <a:lumMod val="50000"/>
                  </a:schemeClr>
                </a:solidFill>
              </a:rPr>
              <a:t>配合行政院環境保護署「</a:t>
            </a:r>
            <a:r>
              <a:rPr lang="zh-TW" altLang="en-US" sz="2600" b="1" dirty="0">
                <a:solidFill>
                  <a:schemeClr val="accent3">
                    <a:lumMod val="50000"/>
                  </a:schemeClr>
                </a:solidFill>
              </a:rPr>
              <a:t>行政機關、學校減少使用免洗餐具及包裝飲用水作業指引</a:t>
            </a:r>
            <a:r>
              <a:rPr lang="zh-TW" altLang="en-US" sz="2600" dirty="0">
                <a:solidFill>
                  <a:schemeClr val="tx2">
                    <a:lumMod val="50000"/>
                  </a:schemeClr>
                </a:solidFill>
              </a:rPr>
              <a:t>」</a:t>
            </a:r>
            <a:r>
              <a:rPr lang="zh-TW" altLang="en-US" sz="2600" dirty="0" smtClean="0">
                <a:solidFill>
                  <a:schemeClr val="tx2">
                    <a:lumMod val="50000"/>
                  </a:schemeClr>
                </a:solidFill>
              </a:rPr>
              <a:t>，</a:t>
            </a:r>
            <a:r>
              <a:rPr lang="zh-TW" altLang="zh-TW" sz="2600" dirty="0">
                <a:solidFill>
                  <a:schemeClr val="tx2">
                    <a:lumMod val="50000"/>
                  </a:schemeClr>
                </a:solidFill>
              </a:rPr>
              <a:t>為</a:t>
            </a:r>
            <a:r>
              <a:rPr lang="zh-TW" altLang="zh-TW" sz="2600" dirty="0" smtClean="0">
                <a:solidFill>
                  <a:schemeClr val="tx2">
                    <a:lumMod val="50000"/>
                  </a:schemeClr>
                </a:solidFill>
              </a:rPr>
              <a:t>確保</a:t>
            </a:r>
            <a:r>
              <a:rPr lang="zh-TW" altLang="en-US" sz="2600" dirty="0" smtClean="0">
                <a:solidFill>
                  <a:schemeClr val="tx2">
                    <a:lumMod val="50000"/>
                  </a:schemeClr>
                </a:solidFill>
              </a:rPr>
              <a:t>教育</a:t>
            </a:r>
            <a:r>
              <a:rPr lang="zh-TW" altLang="zh-TW" sz="2600" dirty="0" smtClean="0">
                <a:solidFill>
                  <a:schemeClr val="tx2">
                    <a:lumMod val="50000"/>
                  </a:schemeClr>
                </a:solidFill>
              </a:rPr>
              <a:t>部</a:t>
            </a:r>
            <a:r>
              <a:rPr lang="zh-TW" altLang="zh-TW" sz="2600" dirty="0">
                <a:solidFill>
                  <a:schemeClr val="tx2">
                    <a:lumMod val="50000"/>
                  </a:schemeClr>
                </a:solidFill>
              </a:rPr>
              <a:t>及所屬機關、學校均能落實執行</a:t>
            </a:r>
            <a:r>
              <a:rPr lang="zh-TW" altLang="zh-TW" sz="2600" dirty="0" smtClean="0">
                <a:solidFill>
                  <a:schemeClr val="tx2">
                    <a:lumMod val="50000"/>
                  </a:schemeClr>
                </a:solidFill>
              </a:rPr>
              <a:t>，</a:t>
            </a:r>
            <a:r>
              <a:rPr lang="zh-TW" altLang="en-US" sz="2600" dirty="0" smtClean="0">
                <a:solidFill>
                  <a:schemeClr val="tx2">
                    <a:lumMod val="50000"/>
                  </a:schemeClr>
                </a:solidFill>
              </a:rPr>
              <a:t>教育部</a:t>
            </a:r>
            <a:r>
              <a:rPr lang="zh-TW" altLang="zh-TW" sz="2600" dirty="0" smtClean="0">
                <a:solidFill>
                  <a:schemeClr val="tx2">
                    <a:lumMod val="50000"/>
                  </a:schemeClr>
                </a:solidFill>
              </a:rPr>
              <a:t>特</a:t>
            </a:r>
            <a:r>
              <a:rPr lang="zh-TW" altLang="zh-TW" sz="2600" dirty="0">
                <a:solidFill>
                  <a:schemeClr val="tx2">
                    <a:lumMod val="50000"/>
                  </a:schemeClr>
                </a:solidFill>
              </a:rPr>
              <a:t>訂定「</a:t>
            </a:r>
            <a:r>
              <a:rPr lang="zh-TW" altLang="zh-TW" sz="2600" b="1" u="sng" dirty="0">
                <a:solidFill>
                  <a:srgbClr val="0000FF"/>
                </a:solidFill>
              </a:rPr>
              <a:t>教育部及所屬機關、學校減少使用免洗餐具及包裝飲用水執行方式</a:t>
            </a:r>
            <a:r>
              <a:rPr lang="zh-TW" altLang="zh-TW" sz="2600" b="1" u="sng" dirty="0" smtClean="0">
                <a:solidFill>
                  <a:srgbClr val="0000FF"/>
                </a:solidFill>
              </a:rPr>
              <a:t>原則</a:t>
            </a:r>
            <a:r>
              <a:rPr lang="zh-TW" altLang="zh-TW" sz="2600" dirty="0" smtClean="0">
                <a:solidFill>
                  <a:schemeClr val="tx2">
                    <a:lumMod val="50000"/>
                  </a:schemeClr>
                </a:solidFill>
              </a:rPr>
              <a:t>」</a:t>
            </a:r>
            <a:r>
              <a:rPr lang="zh-TW" altLang="zh-TW" sz="2600" dirty="0">
                <a:solidFill>
                  <a:schemeClr val="tx2">
                    <a:lumMod val="50000"/>
                  </a:schemeClr>
                </a:solidFill>
              </a:rPr>
              <a:t>，明定</a:t>
            </a:r>
            <a:r>
              <a:rPr lang="zh-TW" altLang="zh-TW" sz="2600" u="sng" dirty="0">
                <a:solidFill>
                  <a:srgbClr val="FF0000"/>
                </a:solidFill>
              </a:rPr>
              <a:t>適用對象、範圍</a:t>
            </a:r>
            <a:r>
              <a:rPr lang="zh-TW" altLang="zh-TW" sz="2600" dirty="0">
                <a:solidFill>
                  <a:schemeClr val="tx2">
                    <a:lumMod val="50000"/>
                  </a:schemeClr>
                </a:solidFill>
              </a:rPr>
              <a:t>、</a:t>
            </a:r>
            <a:r>
              <a:rPr lang="zh-TW" altLang="zh-TW" sz="2600" u="sng" dirty="0">
                <a:solidFill>
                  <a:srgbClr val="FF0000"/>
                </a:solidFill>
              </a:rPr>
              <a:t>實施期程</a:t>
            </a:r>
            <a:r>
              <a:rPr lang="zh-TW" altLang="zh-TW" sz="2600" dirty="0">
                <a:solidFill>
                  <a:schemeClr val="tx2">
                    <a:lumMod val="50000"/>
                  </a:schemeClr>
                </a:solidFill>
              </a:rPr>
              <a:t>、</a:t>
            </a:r>
            <a:r>
              <a:rPr lang="zh-TW" altLang="zh-TW" sz="2600" u="sng" dirty="0">
                <a:solidFill>
                  <a:srgbClr val="FF0000"/>
                </a:solidFill>
              </a:rPr>
              <a:t>注意事項</a:t>
            </a:r>
            <a:r>
              <a:rPr lang="zh-TW" altLang="zh-TW" sz="2600" dirty="0">
                <a:solidFill>
                  <a:schemeClr val="tx2">
                    <a:lumMod val="50000"/>
                  </a:schemeClr>
                </a:solidFill>
              </a:rPr>
              <a:t>、</a:t>
            </a:r>
            <a:r>
              <a:rPr lang="zh-TW" altLang="zh-TW" sz="2600" u="sng" dirty="0">
                <a:solidFill>
                  <a:srgbClr val="FF0000"/>
                </a:solidFill>
              </a:rPr>
              <a:t>減量成效填報原則及範例</a:t>
            </a:r>
            <a:r>
              <a:rPr lang="zh-TW" altLang="zh-TW" sz="2600" dirty="0">
                <a:solidFill>
                  <a:schemeClr val="tx2">
                    <a:lumMod val="50000"/>
                  </a:schemeClr>
                </a:solidFill>
              </a:rPr>
              <a:t>，以利各單位依循推動有關工作。</a:t>
            </a:r>
            <a:endParaRPr lang="zh-TW" altLang="en-US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ECA620-9D42-471E-A9FF-3F0E7046F5EC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適用對象及適用範圍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ECA620-9D42-471E-A9FF-3F0E7046F5EC}" type="slidenum">
              <a:rPr lang="en-US" altLang="zh-TW" smtClean="0"/>
              <a:pPr/>
              <a:t>4</a:t>
            </a:fld>
            <a:endParaRPr lang="zh-TW" altLang="en-US" dirty="0"/>
          </a:p>
        </p:txBody>
      </p:sp>
      <p:grpSp>
        <p:nvGrpSpPr>
          <p:cNvPr id="26" name="群組 25"/>
          <p:cNvGrpSpPr/>
          <p:nvPr/>
        </p:nvGrpSpPr>
        <p:grpSpPr>
          <a:xfrm>
            <a:off x="467544" y="944594"/>
            <a:ext cx="8408156" cy="3383976"/>
            <a:chOff x="2071700" y="1059982"/>
            <a:chExt cx="6804001" cy="3383976"/>
          </a:xfrm>
        </p:grpSpPr>
        <p:sp>
          <p:nvSpPr>
            <p:cNvPr id="20" name="矩形 19"/>
            <p:cNvSpPr/>
            <p:nvPr/>
          </p:nvSpPr>
          <p:spPr>
            <a:xfrm>
              <a:off x="2071700" y="1059982"/>
              <a:ext cx="6804001" cy="3383976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矩形 20"/>
            <p:cNvSpPr/>
            <p:nvPr/>
          </p:nvSpPr>
          <p:spPr>
            <a:xfrm>
              <a:off x="2071700" y="1067032"/>
              <a:ext cx="3972116" cy="477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solidFill>
                    <a:srgbClr val="002060"/>
                  </a:solidFill>
                </a:rPr>
                <a:t>適用對象</a:t>
              </a:r>
              <a:r>
                <a:rPr lang="en-US" altLang="zh-TW" sz="2400" b="1" kern="1200" dirty="0" smtClean="0">
                  <a:solidFill>
                    <a:srgbClr val="002060"/>
                  </a:solidFill>
                </a:rPr>
                <a:t>(</a:t>
              </a:r>
              <a:r>
                <a:rPr lang="zh-TW" altLang="zh-TW" sz="2400" b="1" kern="1200" dirty="0" smtClean="0">
                  <a:solidFill>
                    <a:srgbClr val="002060"/>
                  </a:solidFill>
                </a:rPr>
                <a:t>即</a:t>
              </a:r>
              <a:r>
                <a:rPr lang="zh-TW" altLang="zh-TW" sz="2400" b="1" u="sng" kern="1200" dirty="0" smtClean="0">
                  <a:solidFill>
                    <a:srgbClr val="0000FF"/>
                  </a:solidFill>
                </a:rPr>
                <a:t>執行單位</a:t>
              </a:r>
              <a:r>
                <a:rPr lang="en-US" altLang="zh-TW" sz="2400" b="1" kern="1200" dirty="0" smtClean="0">
                  <a:solidFill>
                    <a:srgbClr val="002060"/>
                  </a:solidFill>
                </a:rPr>
                <a:t>)</a:t>
              </a:r>
              <a:r>
                <a:rPr lang="zh-TW" altLang="en-US" sz="2400" b="1" kern="1200" dirty="0" smtClean="0">
                  <a:solidFill>
                    <a:srgbClr val="002060"/>
                  </a:solidFill>
                </a:rPr>
                <a:t>：</a:t>
              </a:r>
              <a:endParaRPr lang="zh-TW" altLang="en-US" sz="2400" b="1" kern="12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2071700" y="2355726"/>
              <a:ext cx="6804001" cy="2088232"/>
            </a:xfrm>
            <a:prstGeom prst="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矩形 16"/>
            <p:cNvSpPr/>
            <p:nvPr/>
          </p:nvSpPr>
          <p:spPr>
            <a:xfrm>
              <a:off x="2071700" y="1534602"/>
              <a:ext cx="6804001" cy="677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spAutoFit/>
            </a:bodyPr>
            <a:lstStyle/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TW" sz="2000" kern="1200" dirty="0" smtClean="0">
                  <a:latin typeface="+mn-ea"/>
                  <a:cs typeface="Times New Roman"/>
                </a:rPr>
                <a:t>(</a:t>
              </a:r>
              <a:r>
                <a:rPr lang="zh-TW" altLang="en-US" sz="2000" kern="1200" dirty="0" smtClean="0">
                  <a:latin typeface="+mn-ea"/>
                  <a:cs typeface="Times New Roman"/>
                </a:rPr>
                <a:t>一</a:t>
              </a:r>
              <a:r>
                <a:rPr lang="en-US" altLang="zh-TW" sz="2000" kern="1200" dirty="0" smtClean="0">
                  <a:latin typeface="+mn-ea"/>
                  <a:cs typeface="Times New Roman"/>
                </a:rPr>
                <a:t>)</a:t>
              </a:r>
              <a:r>
                <a:rPr lang="zh-TW" altLang="zh-TW" sz="2000" kern="1200" dirty="0" smtClean="0">
                  <a:latin typeface="+mn-ea"/>
                  <a:cs typeface="Times New Roman"/>
                </a:rPr>
                <a:t>教育部及所屬機關</a:t>
              </a:r>
              <a:r>
                <a:rPr lang="zh-TW" altLang="en-US" sz="2000" kern="1200" dirty="0" smtClean="0">
                  <a:latin typeface="+mn-ea"/>
                  <a:cs typeface="Times New Roman"/>
                </a:rPr>
                <a:t>：</a:t>
              </a:r>
              <a:r>
                <a:rPr lang="zh-TW" altLang="zh-TW" sz="2000" b="1" u="sng" kern="1200" dirty="0" smtClean="0">
                  <a:latin typeface="+mn-ea"/>
                  <a:cs typeface="Times New Roman"/>
                </a:rPr>
                <a:t>國教署、體育署、青年發展署</a:t>
              </a:r>
              <a:endParaRPr lang="zh-TW" altLang="en-US" sz="2000" kern="1200" dirty="0"/>
            </a:p>
            <a:p>
              <a:pPr marL="0" lvl="1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TW" sz="2000" kern="1200" dirty="0" smtClean="0">
                  <a:latin typeface="+mn-ea"/>
                  <a:cs typeface="Times New Roman"/>
                </a:rPr>
                <a:t>(</a:t>
              </a:r>
              <a:r>
                <a:rPr lang="zh-TW" altLang="en-US" sz="2000" kern="1200" dirty="0" smtClean="0">
                  <a:latin typeface="+mn-ea"/>
                  <a:cs typeface="Times New Roman"/>
                </a:rPr>
                <a:t>二</a:t>
              </a:r>
              <a:r>
                <a:rPr lang="en-US" altLang="zh-TW" sz="2000" kern="1200" dirty="0" smtClean="0">
                  <a:latin typeface="+mn-ea"/>
                  <a:cs typeface="Times New Roman"/>
                </a:rPr>
                <a:t>)</a:t>
              </a:r>
              <a:r>
                <a:rPr lang="zh-TW" altLang="zh-TW" sz="2000" kern="1200" dirty="0" smtClean="0">
                  <a:latin typeface="+mn-ea"/>
                  <a:cs typeface="Times New Roman"/>
                </a:rPr>
                <a:t>教育部所屬學校</a:t>
              </a:r>
              <a:r>
                <a:rPr lang="zh-TW" altLang="en-US" sz="2000" kern="1200" dirty="0" smtClean="0">
                  <a:latin typeface="+mn-ea"/>
                  <a:cs typeface="Times New Roman"/>
                </a:rPr>
                <a:t>：</a:t>
              </a:r>
              <a:r>
                <a:rPr lang="zh-TW" altLang="zh-TW" sz="2000" b="1" u="sng" kern="1200" dirty="0" smtClean="0">
                  <a:latin typeface="+mn-ea"/>
                  <a:cs typeface="Times New Roman"/>
                </a:rPr>
                <a:t>各級國立</a:t>
              </a:r>
              <a:r>
                <a:rPr lang="zh-TW" altLang="en-US" sz="2000" b="1" u="sng" dirty="0">
                  <a:latin typeface="+mn-ea"/>
                  <a:cs typeface="Times New Roman"/>
                </a:rPr>
                <a:t>學校</a:t>
              </a:r>
              <a:endParaRPr lang="zh-TW" altLang="zh-TW" sz="2000" kern="1200" dirty="0">
                <a:latin typeface="+mn-ea"/>
                <a:cs typeface="Times New Roman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71700" y="2658720"/>
              <a:ext cx="6804000" cy="17852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396000" lvl="1" indent="-39600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TW" sz="2000" dirty="0" smtClean="0">
                  <a:latin typeface="+mn-ea"/>
                  <a:cs typeface="Times New Roman"/>
                </a:rPr>
                <a:t>(</a:t>
              </a:r>
              <a:r>
                <a:rPr lang="zh-TW" altLang="en-US" sz="2000" dirty="0" smtClean="0">
                  <a:latin typeface="+mn-ea"/>
                  <a:cs typeface="Times New Roman"/>
                </a:rPr>
                <a:t>一</a:t>
              </a:r>
              <a:r>
                <a:rPr lang="en-US" altLang="zh-TW" sz="2000" dirty="0" smtClean="0">
                  <a:latin typeface="+mn-ea"/>
                  <a:cs typeface="Times New Roman"/>
                </a:rPr>
                <a:t>)</a:t>
              </a:r>
              <a:r>
                <a:rPr lang="zh-TW" altLang="zh-TW" sz="2000" kern="1200" dirty="0" smtClean="0"/>
                <a:t>機關、</a:t>
              </a:r>
              <a:r>
                <a:rPr lang="zh-TW" altLang="zh-TW" sz="2000" b="1" u="sng" kern="1200" dirty="0" smtClean="0">
                  <a:solidFill>
                    <a:srgbClr val="FF0000"/>
                  </a:solidFill>
                </a:rPr>
                <a:t>學校</a:t>
              </a:r>
              <a:r>
                <a:rPr lang="en-US" altLang="zh-TW" sz="2000" b="1" u="sng" kern="1200" dirty="0" smtClean="0">
                  <a:solidFill>
                    <a:srgbClr val="FF0000"/>
                  </a:solidFill>
                </a:rPr>
                <a:t>(</a:t>
              </a:r>
              <a:r>
                <a:rPr lang="zh-TW" altLang="zh-TW" sz="2000" b="1" u="sng" kern="1200" dirty="0" smtClean="0">
                  <a:solidFill>
                    <a:srgbClr val="FF0000"/>
                  </a:solidFill>
                </a:rPr>
                <a:t>一級行政單位</a:t>
              </a:r>
              <a:r>
                <a:rPr lang="zh-TW" altLang="zh-TW" sz="2000" u="sng" kern="1200" baseline="30000" dirty="0" smtClean="0">
                  <a:solidFill>
                    <a:srgbClr val="FF0000"/>
                  </a:solidFill>
                </a:rPr>
                <a:t>註</a:t>
              </a:r>
              <a:r>
                <a:rPr lang="en-US" altLang="zh-TW" sz="2000" u="sng" kern="1200" dirty="0" smtClean="0">
                  <a:solidFill>
                    <a:srgbClr val="FF0000"/>
                  </a:solidFill>
                </a:rPr>
                <a:t>)</a:t>
              </a:r>
              <a:r>
                <a:rPr lang="zh-TW" altLang="zh-TW" sz="2000" dirty="0" smtClean="0"/>
                <a:t>主辦</a:t>
              </a:r>
              <a:r>
                <a:rPr lang="zh-TW" altLang="zh-TW" sz="2000" kern="1200" dirty="0" smtClean="0"/>
                <a:t>之會議、訓練及活動。</a:t>
              </a:r>
              <a:endParaRPr lang="zh-TW" altLang="en-US" sz="2000" kern="1200" dirty="0"/>
            </a:p>
            <a:p>
              <a:pPr marL="809625" lvl="2" indent="-485775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zh-TW" b="1" kern="1200" dirty="0" smtClean="0"/>
                <a:t>註</a:t>
              </a:r>
              <a:r>
                <a:rPr lang="zh-TW" altLang="zh-TW" kern="1200" dirty="0" smtClean="0"/>
                <a:t>：如校務會議、各項校務行政會議、校慶、運動會、園遊會等。</a:t>
              </a:r>
              <a:endParaRPr lang="en-US" altLang="zh-TW" kern="1200" dirty="0" smtClean="0"/>
            </a:p>
            <a:p>
              <a:pPr marL="809625" lvl="2" indent="-485775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zh-TW" altLang="zh-TW" sz="1000" kern="1200" dirty="0"/>
            </a:p>
            <a:p>
              <a:pPr marL="396000" lvl="1" indent="-39600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TW" sz="2000" dirty="0" smtClean="0">
                  <a:latin typeface="+mn-ea"/>
                  <a:cs typeface="Times New Roman"/>
                </a:rPr>
                <a:t>(</a:t>
              </a:r>
              <a:r>
                <a:rPr lang="zh-TW" altLang="en-US" sz="2000" dirty="0" smtClean="0">
                  <a:latin typeface="+mn-ea"/>
                  <a:cs typeface="Times New Roman"/>
                </a:rPr>
                <a:t>二</a:t>
              </a:r>
              <a:r>
                <a:rPr lang="en-US" altLang="zh-TW" sz="2000" dirty="0" smtClean="0">
                  <a:latin typeface="+mn-ea"/>
                  <a:cs typeface="Times New Roman"/>
                </a:rPr>
                <a:t>)</a:t>
              </a:r>
              <a:r>
                <a:rPr lang="zh-TW" altLang="zh-TW" sz="2000" kern="1200" dirty="0" smtClean="0"/>
                <a:t>機關、</a:t>
              </a:r>
              <a:r>
                <a:rPr lang="zh-TW" altLang="zh-TW" sz="2000" b="1" u="sng" kern="1200" dirty="0" smtClean="0">
                  <a:solidFill>
                    <a:srgbClr val="FF0000"/>
                  </a:solidFill>
                </a:rPr>
                <a:t>學校辦公廳舍及校區內</a:t>
              </a:r>
              <a:r>
                <a:rPr lang="zh-TW" altLang="zh-TW" sz="2000" b="1" u="sng" kern="1200" baseline="30000" dirty="0" smtClean="0">
                  <a:solidFill>
                    <a:srgbClr val="FF0000"/>
                  </a:solidFill>
                </a:rPr>
                <a:t>註</a:t>
              </a:r>
              <a:r>
                <a:rPr lang="zh-TW" altLang="zh-TW" sz="2000" kern="1200" dirty="0" smtClean="0"/>
                <a:t>等區域辦理之會議、訓練及活動。</a:t>
              </a:r>
              <a:endParaRPr lang="zh-TW" altLang="zh-TW" sz="2000" kern="1200" dirty="0"/>
            </a:p>
            <a:p>
              <a:pPr marL="720000" lvl="2" indent="-39600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zh-TW" b="1" kern="1200" dirty="0" smtClean="0"/>
                <a:t>註</a:t>
              </a:r>
              <a:r>
                <a:rPr lang="zh-TW" altLang="zh-TW" kern="1200" dirty="0" smtClean="0"/>
                <a:t>：</a:t>
              </a:r>
              <a:r>
                <a:rPr lang="zh-TW" altLang="zh-TW" dirty="0" smtClean="0"/>
                <a:t>如</a:t>
              </a:r>
              <a:r>
                <a:rPr lang="zh-TW" altLang="zh-TW" dirty="0"/>
                <a:t>外部單位</a:t>
              </a:r>
              <a:r>
                <a:rPr lang="zh-TW" altLang="zh-TW" dirty="0" smtClean="0"/>
                <a:t>租</a:t>
              </a:r>
              <a:r>
                <a:rPr lang="en-US" altLang="zh-TW" dirty="0" smtClean="0"/>
                <a:t>(</a:t>
              </a:r>
              <a:r>
                <a:rPr lang="zh-TW" altLang="zh-TW" dirty="0" smtClean="0"/>
                <a:t>借</a:t>
              </a:r>
              <a:r>
                <a:rPr lang="en-US" altLang="zh-TW" dirty="0" smtClean="0"/>
                <a:t>)</a:t>
              </a:r>
              <a:r>
                <a:rPr lang="zh-TW" altLang="zh-TW" dirty="0" smtClean="0"/>
                <a:t>場地</a:t>
              </a:r>
              <a:r>
                <a:rPr lang="zh-TW" altLang="zh-TW" dirty="0"/>
                <a:t>等，亦須符合。</a:t>
              </a:r>
              <a:endParaRPr lang="zh-TW" altLang="en-US" kern="12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071700" y="2369576"/>
              <a:ext cx="3972116" cy="477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solidFill>
                    <a:srgbClr val="002060"/>
                  </a:solidFill>
                </a:rPr>
                <a:t>適用範圍：</a:t>
              </a:r>
              <a:endParaRPr lang="zh-TW" altLang="en-US" sz="2400" b="1" kern="1200" dirty="0"/>
            </a:p>
          </p:txBody>
        </p:sp>
      </p:grpSp>
      <p:sp>
        <p:nvSpPr>
          <p:cNvPr id="25" name="矩形 24"/>
          <p:cNvSpPr/>
          <p:nvPr/>
        </p:nvSpPr>
        <p:spPr>
          <a:xfrm>
            <a:off x="467544" y="435743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0" indent="-711200"/>
            <a:r>
              <a:rPr lang="zh-TW" altLang="zh-TW" dirty="0"/>
              <a:t>備註：</a:t>
            </a:r>
            <a:r>
              <a:rPr lang="zh-TW" altLang="zh-TW" dirty="0" smtClean="0"/>
              <a:t>如</a:t>
            </a:r>
            <a:r>
              <a:rPr lang="zh-TW" altLang="zh-TW" b="1" u="sng" dirty="0" smtClean="0">
                <a:solidFill>
                  <a:srgbClr val="FF0000"/>
                </a:solidFill>
              </a:rPr>
              <a:t>適用對象</a:t>
            </a:r>
            <a:r>
              <a:rPr lang="zh-TW" altLang="zh-TW" b="1" u="sng" dirty="0">
                <a:solidFill>
                  <a:srgbClr val="FF0000"/>
                </a:solidFill>
              </a:rPr>
              <a:t>主辦</a:t>
            </a:r>
            <a:r>
              <a:rPr lang="zh-TW" altLang="zh-TW" dirty="0"/>
              <a:t>之會議、訓練或活動時，</a:t>
            </a:r>
            <a:r>
              <a:rPr lang="zh-TW" altLang="zh-TW" dirty="0" smtClean="0"/>
              <a:t>租借</a:t>
            </a:r>
            <a:r>
              <a:rPr lang="zh-TW" altLang="en-US" dirty="0" smtClean="0"/>
              <a:t>教育</a:t>
            </a:r>
            <a:r>
              <a:rPr lang="zh-TW" altLang="zh-TW" dirty="0" smtClean="0"/>
              <a:t>部</a:t>
            </a:r>
            <a:r>
              <a:rPr lang="zh-TW" altLang="zh-TW" dirty="0"/>
              <a:t>及所屬機關、學校之場地，由</a:t>
            </a:r>
            <a:r>
              <a:rPr lang="zh-TW" altLang="zh-TW" b="1" u="sng" dirty="0">
                <a:solidFill>
                  <a:srgbClr val="FF0000"/>
                </a:solidFill>
              </a:rPr>
              <a:t>主辦單位</a:t>
            </a:r>
            <a:r>
              <a:rPr lang="zh-TW" altLang="zh-TW" dirty="0"/>
              <a:t>填報減量成果，租借單位請勿重複填報。</a:t>
            </a:r>
          </a:p>
        </p:txBody>
      </p:sp>
    </p:spTree>
    <p:extLst>
      <p:ext uri="{BB962C8B-B14F-4D97-AF65-F5344CB8AC3E}">
        <p14:creationId xmlns:p14="http://schemas.microsoft.com/office/powerpoint/2010/main" val="205102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 校 </a:t>
            </a:r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270000" y="987574"/>
            <a:ext cx="8604000" cy="415592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solidFill>
                  <a:srgbClr val="C00000"/>
                </a:solidFill>
              </a:rPr>
              <a:t>如果學校辦理的會議、活動、訓練，具備以下條件，則需要配合辦理：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 marL="357188" indent="-357188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357188" algn="l"/>
              </a:tabLst>
            </a:pPr>
            <a:r>
              <a:rPr lang="zh-TW" altLang="en-US" sz="2000" dirty="0"/>
              <a:t>學校</a:t>
            </a:r>
            <a:r>
              <a:rPr lang="en-US" altLang="zh-TW" sz="2000" b="1" u="sng" dirty="0">
                <a:solidFill>
                  <a:srgbClr val="0000FF"/>
                </a:solidFill>
              </a:rPr>
              <a:t>『</a:t>
            </a:r>
            <a:r>
              <a:rPr lang="zh-TW" altLang="en-US" sz="2000" b="1" u="sng" dirty="0">
                <a:solidFill>
                  <a:srgbClr val="0000FF"/>
                </a:solidFill>
              </a:rPr>
              <a:t>一級行政單位</a:t>
            </a:r>
            <a:r>
              <a:rPr lang="en-US" altLang="zh-TW" sz="2000" b="1" u="sng" dirty="0">
                <a:solidFill>
                  <a:srgbClr val="0000FF"/>
                </a:solidFill>
              </a:rPr>
              <a:t>』</a:t>
            </a:r>
            <a:r>
              <a:rPr lang="zh-TW" altLang="en-US" sz="2000" dirty="0"/>
              <a:t>主辦，以及</a:t>
            </a:r>
            <a:r>
              <a:rPr lang="zh-TW" altLang="en-US" sz="2000" b="1" u="sng" dirty="0">
                <a:solidFill>
                  <a:srgbClr val="0000FF"/>
                </a:solidFill>
              </a:rPr>
              <a:t>主辦單位有提供餐飲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→符合</a:t>
            </a:r>
            <a:r>
              <a:rPr lang="zh-TW" altLang="en-US" sz="2000" dirty="0"/>
              <a:t>教育部執行方式原則之</a:t>
            </a:r>
            <a:r>
              <a:rPr lang="zh-TW" altLang="en-US" sz="2000" dirty="0" smtClean="0"/>
              <a:t>適用範圍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一</a:t>
            </a:r>
            <a:r>
              <a:rPr lang="en-US" altLang="zh-TW" sz="2000" dirty="0" smtClean="0"/>
              <a:t>)</a:t>
            </a:r>
            <a:endParaRPr lang="zh-TW" altLang="en-US" sz="2000" dirty="0"/>
          </a:p>
          <a:p>
            <a:pPr marL="357188" indent="-357188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2"/>
              <a:tabLst>
                <a:tab pos="357188" algn="l"/>
              </a:tabLst>
            </a:pPr>
            <a:r>
              <a:rPr lang="zh-TW" altLang="en-US" sz="2000" dirty="0"/>
              <a:t>學校</a:t>
            </a:r>
            <a:r>
              <a:rPr lang="en-US" altLang="zh-TW" sz="2000" b="1" u="sng" dirty="0">
                <a:solidFill>
                  <a:srgbClr val="0000FF"/>
                </a:solidFill>
              </a:rPr>
              <a:t>『</a:t>
            </a:r>
            <a:r>
              <a:rPr lang="zh-TW" altLang="en-US" sz="2000" b="1" u="sng" dirty="0">
                <a:solidFill>
                  <a:srgbClr val="0000FF"/>
                </a:solidFill>
              </a:rPr>
              <a:t>租借場地</a:t>
            </a:r>
            <a:r>
              <a:rPr lang="en-US" altLang="zh-TW" sz="2000" b="1" u="sng" dirty="0">
                <a:solidFill>
                  <a:srgbClr val="0000FF"/>
                </a:solidFill>
              </a:rPr>
              <a:t>』</a:t>
            </a:r>
            <a:r>
              <a:rPr lang="zh-TW" altLang="en-US" sz="2000" b="1" u="sng" dirty="0">
                <a:solidFill>
                  <a:srgbClr val="0000FF"/>
                </a:solidFill>
              </a:rPr>
              <a:t>給校外單位</a:t>
            </a:r>
            <a:r>
              <a:rPr lang="zh-TW" altLang="en-US" sz="2000" dirty="0"/>
              <a:t>，租借場地的</a:t>
            </a:r>
            <a:r>
              <a:rPr lang="zh-TW" altLang="en-US" sz="2000" b="1" u="sng" dirty="0" smtClean="0">
                <a:solidFill>
                  <a:srgbClr val="0000FF"/>
                </a:solidFill>
              </a:rPr>
              <a:t>主辦單位有</a:t>
            </a:r>
            <a:r>
              <a:rPr lang="zh-TW" altLang="en-US" sz="2000" b="1" u="sng" dirty="0">
                <a:solidFill>
                  <a:srgbClr val="0000FF"/>
                </a:solidFill>
              </a:rPr>
              <a:t>提供</a:t>
            </a:r>
            <a:r>
              <a:rPr lang="zh-TW" altLang="en-US" sz="2000" b="1" u="sng" dirty="0">
                <a:solidFill>
                  <a:srgbClr val="0000FF"/>
                </a:solidFill>
              </a:rPr>
              <a:t>餐飲或</a:t>
            </a:r>
            <a:r>
              <a:rPr lang="zh-TW" altLang="en-US" sz="2000" b="1" u="sng" dirty="0" smtClean="0">
                <a:solidFill>
                  <a:srgbClr val="0000FF"/>
                </a:solidFill>
              </a:rPr>
              <a:t>場地</a:t>
            </a:r>
            <a:r>
              <a:rPr lang="zh-TW" altLang="en-US" sz="2000" b="1" u="sng" dirty="0">
                <a:solidFill>
                  <a:srgbClr val="0000FF"/>
                </a:solidFill>
              </a:rPr>
              <a:t>有</a:t>
            </a:r>
            <a:r>
              <a:rPr lang="zh-TW" altLang="en-US" sz="2000" b="1" u="sng" dirty="0" smtClean="0">
                <a:solidFill>
                  <a:srgbClr val="0000FF"/>
                </a:solidFill>
              </a:rPr>
              <a:t>提供飲水機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7188" algn="l"/>
              </a:tabLst>
            </a:pPr>
            <a:r>
              <a:rPr lang="zh-TW" altLang="en-US" sz="2000" dirty="0" smtClean="0"/>
              <a:t>     </a:t>
            </a:r>
            <a:r>
              <a:rPr lang="zh-TW" altLang="en-US" sz="2000" dirty="0"/>
              <a:t>→</a:t>
            </a:r>
            <a:r>
              <a:rPr lang="zh-TW" altLang="en-US" sz="2000" dirty="0" smtClean="0"/>
              <a:t>符合</a:t>
            </a:r>
            <a:r>
              <a:rPr lang="zh-TW" altLang="en-US" sz="2000" dirty="0"/>
              <a:t>教育部執行方式原則之</a:t>
            </a:r>
            <a:r>
              <a:rPr lang="zh-TW" altLang="en-US" sz="2000" dirty="0" smtClean="0"/>
              <a:t>適用範圍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二</a:t>
            </a:r>
            <a:r>
              <a:rPr lang="en-US" altLang="zh-TW" sz="2000" dirty="0"/>
              <a:t>)</a:t>
            </a:r>
            <a:endParaRPr lang="zh-TW" altLang="en-US" sz="2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2000" b="1" dirty="0" smtClean="0">
                <a:solidFill>
                  <a:srgbClr val="C00000"/>
                </a:solidFill>
              </a:rPr>
              <a:t>如果</a:t>
            </a:r>
            <a:r>
              <a:rPr lang="zh-TW" altLang="en-US" sz="2000" b="1" dirty="0">
                <a:solidFill>
                  <a:srgbClr val="C00000"/>
                </a:solidFill>
              </a:rPr>
              <a:t>因受「訂購數量」、「配送時間」、「辦理地點」或「其他原因」無法配合執行，得經機關首長或其授權人員核准使用一次用產品。機關首長定義如下：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TW" altLang="en-US" sz="2000" dirty="0"/>
              <a:t>學校：校長或經校長授權人員</a:t>
            </a:r>
            <a:endParaRPr lang="en-US" altLang="zh-TW" sz="20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TW" altLang="en-US" sz="2000" dirty="0" smtClean="0"/>
              <a:t>三</a:t>
            </a:r>
            <a:r>
              <a:rPr lang="zh-TW" altLang="en-US" sz="2000" dirty="0"/>
              <a:t>署：三</a:t>
            </a:r>
            <a:r>
              <a:rPr lang="zh-TW" altLang="en-US" sz="2000" dirty="0" smtClean="0"/>
              <a:t>署署長</a:t>
            </a:r>
            <a:r>
              <a:rPr lang="zh-TW" altLang="en-US" sz="2000" dirty="0"/>
              <a:t>或經署長授權</a:t>
            </a:r>
            <a:r>
              <a:rPr lang="zh-TW" altLang="en-US" sz="2000" dirty="0"/>
              <a:t>人員</a:t>
            </a:r>
            <a:endParaRPr lang="en-US" altLang="zh-TW" sz="20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TW" altLang="en-US" sz="2000" dirty="0" smtClean="0"/>
              <a:t>教育部：</a:t>
            </a:r>
            <a:r>
              <a:rPr lang="zh-TW" altLang="en-US" sz="2000" dirty="0"/>
              <a:t>教育部長或經部長授權</a:t>
            </a:r>
            <a:r>
              <a:rPr lang="zh-TW" altLang="en-US" sz="2000" dirty="0" smtClean="0"/>
              <a:t>人員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ECA620-9D42-471E-A9FF-3F0E7046F5EC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48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99-薇馥\02-私人資料\15-可參考之PPT\POP物件-01\—Pngtree—arrow dialog box ppt regulations_460435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" b="43683"/>
          <a:stretch/>
        </p:blipFill>
        <p:spPr bwMode="auto">
          <a:xfrm>
            <a:off x="-490434" y="483518"/>
            <a:ext cx="5422474" cy="4392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實施期</a:t>
            </a:r>
            <a:r>
              <a:rPr lang="zh-TW" altLang="en-US" dirty="0" smtClean="0"/>
              <a:t>程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ECA620-9D42-471E-A9FF-3F0E7046F5EC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3090" y="1026218"/>
            <a:ext cx="223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2000" b="1" dirty="0">
                <a:solidFill>
                  <a:schemeClr val="bg1"/>
                </a:solidFill>
              </a:rPr>
              <a:t>試辦期</a:t>
            </a:r>
            <a:r>
              <a:rPr lang="zh-TW" altLang="zh-TW" sz="2000" b="1" dirty="0" smtClean="0">
                <a:solidFill>
                  <a:schemeClr val="bg1"/>
                </a:solidFill>
              </a:rPr>
              <a:t>程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5/1~7/15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6596" y="214382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執行單位</a:t>
            </a:r>
            <a:r>
              <a:rPr lang="zh-TW" altLang="en-US" sz="2000" b="1" dirty="0">
                <a:solidFill>
                  <a:schemeClr val="bg1"/>
                </a:solidFill>
              </a:rPr>
              <a:t>提報成果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7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月底前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28724" y="3010767"/>
            <a:ext cx="223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彙整單位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提報成果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8/15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前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79712" y="4027846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</a:rPr>
              <a:t>正式實施期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程</a:t>
            </a:r>
            <a:endParaRPr lang="en-US" altLang="zh-TW" sz="20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</a:rPr>
              <a:t>自</a:t>
            </a:r>
            <a:r>
              <a:rPr lang="en-US" altLang="zh-TW" sz="2000" b="1" dirty="0">
                <a:solidFill>
                  <a:schemeClr val="bg1"/>
                </a:solidFill>
              </a:rPr>
              <a:t>111</a:t>
            </a:r>
            <a:r>
              <a:rPr lang="zh-TW" altLang="en-US" sz="2000" b="1" dirty="0">
                <a:solidFill>
                  <a:schemeClr val="bg1"/>
                </a:solidFill>
              </a:rPr>
              <a:t>年</a:t>
            </a:r>
            <a:r>
              <a:rPr lang="en-US" altLang="zh-TW" sz="2000" b="1" dirty="0">
                <a:solidFill>
                  <a:schemeClr val="bg1"/>
                </a:solidFill>
              </a:rPr>
              <a:t>9</a:t>
            </a:r>
            <a:r>
              <a:rPr lang="zh-TW" altLang="en-US" sz="2000" b="1" dirty="0">
                <a:solidFill>
                  <a:schemeClr val="bg1"/>
                </a:solidFill>
              </a:rPr>
              <a:t>月</a:t>
            </a:r>
            <a:r>
              <a:rPr lang="en-US" altLang="zh-TW" sz="2000" b="1" dirty="0">
                <a:solidFill>
                  <a:schemeClr val="bg1"/>
                </a:solidFill>
              </a:rPr>
              <a:t>1</a:t>
            </a:r>
            <a:r>
              <a:rPr lang="zh-TW" altLang="en-US" sz="2000" b="1" dirty="0">
                <a:solidFill>
                  <a:schemeClr val="bg1"/>
                </a:solidFill>
              </a:rPr>
              <a:t>日起</a:t>
            </a:r>
          </a:p>
        </p:txBody>
      </p:sp>
      <p:pic>
        <p:nvPicPr>
          <p:cNvPr id="3074" name="Picture 2" descr="D:\99-薇馥\02-私人資料\15-可參考之PPT\POP物件-01\25 框背景\—Pngtree—cartoon cute explosion cloud dialog_404002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4" b="23997"/>
          <a:stretch/>
        </p:blipFill>
        <p:spPr bwMode="auto">
          <a:xfrm>
            <a:off x="6001650" y="1144675"/>
            <a:ext cx="3087002" cy="170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2915816" y="1016664"/>
            <a:ext cx="520912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 smtClean="0"/>
              <a:t>以</a:t>
            </a:r>
            <a:r>
              <a:rPr lang="en-US" altLang="zh-TW" u="sng" dirty="0"/>
              <a:t>2</a:t>
            </a:r>
            <a:r>
              <a:rPr lang="zh-TW" altLang="zh-TW" u="sng" dirty="0"/>
              <a:t>個月</a:t>
            </a:r>
            <a:r>
              <a:rPr lang="zh-TW" altLang="zh-TW" dirty="0"/>
              <a:t>為</a:t>
            </a:r>
            <a:r>
              <a:rPr lang="zh-TW" altLang="zh-TW" dirty="0" smtClean="0"/>
              <a:t>區間</a:t>
            </a:r>
            <a:r>
              <a:rPr lang="zh-TW" altLang="en-US" dirty="0" smtClean="0"/>
              <a:t>為原則</a:t>
            </a:r>
            <a:r>
              <a:rPr lang="en-US" altLang="zh-TW" dirty="0" smtClean="0"/>
              <a:t>(8</a:t>
            </a:r>
            <a:r>
              <a:rPr lang="zh-TW" altLang="en-US" dirty="0" smtClean="0"/>
              <a:t>周</a:t>
            </a:r>
            <a:r>
              <a:rPr lang="en-US" altLang="zh-TW" dirty="0" smtClean="0"/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en-US" dirty="0" smtClean="0"/>
              <a:t>總</a:t>
            </a:r>
            <a:r>
              <a:rPr lang="zh-TW" altLang="zh-TW" dirty="0" smtClean="0"/>
              <a:t>場次</a:t>
            </a:r>
            <a:r>
              <a:rPr lang="zh-TW" altLang="zh-TW" dirty="0"/>
              <a:t>以不低於</a:t>
            </a:r>
            <a:r>
              <a:rPr lang="en-US" altLang="zh-TW" u="sng" dirty="0"/>
              <a:t>6</a:t>
            </a:r>
            <a:r>
              <a:rPr lang="zh-TW" altLang="zh-TW" u="sng" dirty="0" smtClean="0"/>
              <a:t>場次</a:t>
            </a:r>
            <a:r>
              <a:rPr lang="zh-TW" altLang="en-US" dirty="0" smtClean="0"/>
              <a:t>為原則</a:t>
            </a:r>
            <a:endParaRPr lang="en-US" altLang="zh-TW" dirty="0"/>
          </a:p>
        </p:txBody>
      </p:sp>
      <p:sp>
        <p:nvSpPr>
          <p:cNvPr id="14" name="矩形 13"/>
          <p:cNvSpPr/>
          <p:nvPr/>
        </p:nvSpPr>
        <p:spPr>
          <a:xfrm>
            <a:off x="3038812" y="2119198"/>
            <a:ext cx="592567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en-US" dirty="0" smtClean="0"/>
              <a:t>至少需提報</a:t>
            </a:r>
            <a:r>
              <a:rPr lang="en-US" altLang="zh-TW" u="sng" dirty="0" smtClean="0"/>
              <a:t>6</a:t>
            </a:r>
            <a:r>
              <a:rPr lang="zh-TW" altLang="zh-TW" u="sng" dirty="0" smtClean="0"/>
              <a:t>場次</a:t>
            </a:r>
            <a:endParaRPr lang="en-US" altLang="zh-TW" u="sng" dirty="0"/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/>
              <a:t>試辦成果彙</a:t>
            </a:r>
            <a:r>
              <a:rPr lang="zh-TW" altLang="zh-TW" dirty="0" smtClean="0"/>
              <a:t>整</a:t>
            </a:r>
            <a:r>
              <a:rPr lang="zh-TW" altLang="en-US" dirty="0" smtClean="0"/>
              <a:t>表</a:t>
            </a:r>
            <a:r>
              <a:rPr lang="en-US" altLang="zh-TW" u="sng" dirty="0" smtClean="0"/>
              <a:t>(</a:t>
            </a:r>
            <a:r>
              <a:rPr lang="zh-TW" altLang="en-US" u="sng" dirty="0" smtClean="0"/>
              <a:t>附表一</a:t>
            </a:r>
            <a:r>
              <a:rPr lang="en-US" altLang="zh-TW" u="sng" dirty="0" smtClean="0"/>
              <a:t>)</a:t>
            </a:r>
            <a:endParaRPr lang="zh-TW" altLang="en-US" dirty="0" smtClean="0"/>
          </a:p>
        </p:txBody>
      </p:sp>
      <p:sp>
        <p:nvSpPr>
          <p:cNvPr id="15" name="矩形 14"/>
          <p:cNvSpPr/>
          <p:nvPr/>
        </p:nvSpPr>
        <p:spPr>
          <a:xfrm>
            <a:off x="4211960" y="2986145"/>
            <a:ext cx="48965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b="1" dirty="0" smtClean="0">
                <a:solidFill>
                  <a:srgbClr val="FF0000"/>
                </a:solidFill>
              </a:rPr>
              <a:t>秘書處</a:t>
            </a:r>
            <a:r>
              <a:rPr lang="zh-TW" altLang="en-US" dirty="0" smtClean="0"/>
              <a:t>、</a:t>
            </a:r>
            <a:r>
              <a:rPr lang="zh-TW" altLang="zh-TW" b="1" dirty="0">
                <a:solidFill>
                  <a:srgbClr val="FF0000"/>
                </a:solidFill>
              </a:rPr>
              <a:t>國教署</a:t>
            </a:r>
            <a:r>
              <a:rPr lang="zh-TW" altLang="zh-TW" dirty="0"/>
              <a:t>、</a:t>
            </a:r>
            <a:r>
              <a:rPr lang="zh-TW" altLang="zh-TW" b="1" dirty="0">
                <a:solidFill>
                  <a:srgbClr val="FF0000"/>
                </a:solidFill>
              </a:rPr>
              <a:t>體育署</a:t>
            </a:r>
            <a:r>
              <a:rPr lang="zh-TW" altLang="zh-TW" dirty="0"/>
              <a:t>、</a:t>
            </a:r>
            <a:r>
              <a:rPr lang="zh-TW" altLang="zh-TW" b="1" dirty="0">
                <a:solidFill>
                  <a:srgbClr val="FF0000"/>
                </a:solidFill>
              </a:rPr>
              <a:t>青年署</a:t>
            </a:r>
            <a:r>
              <a:rPr lang="zh-TW" altLang="en-US" dirty="0" smtClean="0"/>
              <a:t>、</a:t>
            </a:r>
            <a:r>
              <a:rPr lang="zh-TW" altLang="zh-TW" b="1" dirty="0">
                <a:solidFill>
                  <a:srgbClr val="FF0000"/>
                </a:solidFill>
              </a:rPr>
              <a:t>資科司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/>
              <a:t>試辦成果彙整</a:t>
            </a:r>
            <a:r>
              <a:rPr lang="zh-TW" altLang="en-US" dirty="0" smtClean="0"/>
              <a:t>表</a:t>
            </a:r>
            <a:r>
              <a:rPr lang="en-US" altLang="zh-TW" u="sng" dirty="0" smtClean="0"/>
              <a:t>(</a:t>
            </a:r>
            <a:r>
              <a:rPr lang="zh-TW" altLang="en-US" u="sng" dirty="0" smtClean="0"/>
              <a:t>附表二</a:t>
            </a:r>
            <a:r>
              <a:rPr lang="en-US" altLang="zh-TW" u="sng" dirty="0" smtClean="0"/>
              <a:t>)</a:t>
            </a:r>
            <a:r>
              <a:rPr lang="zh-TW" altLang="zh-TW" dirty="0" smtClean="0"/>
              <a:t>函</a:t>
            </a:r>
            <a:r>
              <a:rPr lang="zh-TW" altLang="zh-TW" dirty="0"/>
              <a:t>復本部資科司</a:t>
            </a:r>
            <a:endParaRPr lang="zh-TW" altLang="en-US" dirty="0" smtClean="0"/>
          </a:p>
        </p:txBody>
      </p:sp>
      <p:sp>
        <p:nvSpPr>
          <p:cNvPr id="16" name="矩形 15"/>
          <p:cNvSpPr/>
          <p:nvPr/>
        </p:nvSpPr>
        <p:spPr>
          <a:xfrm>
            <a:off x="4283968" y="4003224"/>
            <a:ext cx="48965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en-US" dirty="0" smtClean="0"/>
              <a:t>教育部及</a:t>
            </a:r>
            <a:r>
              <a:rPr lang="zh-TW" altLang="en-US" dirty="0"/>
              <a:t>所屬機關</a:t>
            </a:r>
            <a:r>
              <a:rPr lang="zh-TW" altLang="en-US" dirty="0" smtClean="0"/>
              <a:t>：</a:t>
            </a:r>
            <a:r>
              <a:rPr lang="en-US" altLang="zh-TW" dirty="0" smtClean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</a:t>
            </a:r>
            <a:r>
              <a:rPr lang="zh-TW" altLang="en-US" dirty="0" smtClean="0"/>
              <a:t>起</a:t>
            </a:r>
            <a:endParaRPr lang="zh-TW" altLang="en-US" dirty="0"/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en-US" dirty="0" smtClean="0"/>
              <a:t>學校：</a:t>
            </a:r>
            <a:r>
              <a:rPr lang="en-US" altLang="zh-TW" dirty="0" smtClean="0"/>
              <a:t>11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</a:t>
            </a:r>
            <a:r>
              <a:rPr lang="zh-TW" altLang="en-US" dirty="0" smtClean="0"/>
              <a:t>起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195736" y="4747764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備註：正式</a:t>
            </a:r>
            <a:r>
              <a:rPr lang="zh-TW" altLang="en-US" b="1" dirty="0" smtClean="0">
                <a:solidFill>
                  <a:srgbClr val="0000FF"/>
                </a:solidFill>
              </a:rPr>
              <a:t>實施後，成果</a:t>
            </a:r>
            <a:r>
              <a:rPr lang="zh-TW" altLang="en-US" b="1" dirty="0">
                <a:solidFill>
                  <a:srgbClr val="0000FF"/>
                </a:solidFill>
              </a:rPr>
              <a:t>提報</a:t>
            </a:r>
            <a:r>
              <a:rPr lang="zh-TW" altLang="en-US" b="1" dirty="0" smtClean="0">
                <a:solidFill>
                  <a:srgbClr val="0000FF"/>
                </a:solidFill>
              </a:rPr>
              <a:t>方式依環保署規定辦理。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47519" y="1628267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執行單位</a:t>
            </a:r>
            <a:r>
              <a:rPr lang="zh-TW" altLang="zh-TW" sz="1600" dirty="0" smtClean="0"/>
              <a:t>試辦成果回覆</a:t>
            </a:r>
            <a:r>
              <a:rPr lang="zh-TW" altLang="zh-TW" sz="1600" dirty="0"/>
              <a:t>方式由</a:t>
            </a:r>
            <a:r>
              <a:rPr lang="zh-TW" altLang="zh-TW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彙整單位</a:t>
            </a:r>
            <a:r>
              <a:rPr lang="zh-TW" altLang="zh-TW" sz="1600" dirty="0"/>
              <a:t>另行規定與</a:t>
            </a:r>
            <a:r>
              <a:rPr lang="zh-TW" altLang="zh-TW" sz="1600" dirty="0" smtClean="0"/>
              <a:t>通知</a:t>
            </a:r>
            <a:endParaRPr lang="zh-TW" altLang="zh-TW" sz="1600" dirty="0"/>
          </a:p>
        </p:txBody>
      </p:sp>
    </p:spTree>
    <p:extLst>
      <p:ext uri="{BB962C8B-B14F-4D97-AF65-F5344CB8AC3E}">
        <p14:creationId xmlns:p14="http://schemas.microsoft.com/office/powerpoint/2010/main" val="42120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試辦期間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" y="1059582"/>
            <a:ext cx="4546848" cy="3888432"/>
          </a:xfrm>
        </p:spPr>
        <p:txBody>
          <a:bodyPr>
            <a:noAutofit/>
          </a:bodyPr>
          <a:lstStyle/>
          <a:p>
            <a:r>
              <a:rPr lang="zh-TW" altLang="zh-TW" sz="1800" b="1" dirty="0"/>
              <a:t>試辦</a:t>
            </a:r>
            <a:r>
              <a:rPr lang="zh-TW" altLang="zh-TW" sz="1800" b="1" dirty="0" smtClean="0"/>
              <a:t>成果</a:t>
            </a:r>
            <a:r>
              <a:rPr lang="zh-TW" altLang="en-US" sz="1800" b="1" dirty="0"/>
              <a:t>彙</a:t>
            </a:r>
            <a:r>
              <a:rPr lang="zh-TW" altLang="en-US" sz="1800" b="1" dirty="0" smtClean="0"/>
              <a:t>整：</a:t>
            </a:r>
            <a:endParaRPr lang="en-US" altLang="zh-TW" sz="1800" b="1" dirty="0" smtClean="0"/>
          </a:p>
          <a:p>
            <a:pPr lvl="1">
              <a:spcBef>
                <a:spcPts val="0"/>
              </a:spcBef>
            </a:pPr>
            <a:r>
              <a:rPr lang="zh-TW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執行單位</a:t>
            </a:r>
            <a:r>
              <a:rPr lang="zh-TW" altLang="zh-TW" sz="1800" dirty="0" smtClean="0"/>
              <a:t>試辦成果</a:t>
            </a:r>
            <a:r>
              <a:rPr lang="zh-TW" altLang="en-US" sz="1800" dirty="0" smtClean="0"/>
              <a:t>請使用</a:t>
            </a:r>
            <a:r>
              <a:rPr lang="zh-TW" altLang="zh-TW" sz="1800" b="1" dirty="0" smtClean="0"/>
              <a:t>附表一</a:t>
            </a:r>
            <a:r>
              <a:rPr lang="zh-TW" altLang="en-US" sz="1800" dirty="0"/>
              <a:t>彙整</a:t>
            </a:r>
            <a:r>
              <a:rPr lang="zh-TW" altLang="zh-TW" sz="1800" dirty="0" smtClean="0"/>
              <a:t>。</a:t>
            </a:r>
            <a:endParaRPr lang="en-US" altLang="zh-TW" sz="1800" dirty="0"/>
          </a:p>
          <a:p>
            <a:pPr lvl="1" algn="just">
              <a:spcBef>
                <a:spcPts val="0"/>
              </a:spcBef>
            </a:pPr>
            <a:r>
              <a:rPr lang="zh-TW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彙整單位</a:t>
            </a:r>
            <a:r>
              <a:rPr lang="zh-TW" altLang="en-US" sz="1800" b="1" dirty="0" smtClean="0"/>
              <a:t>請</a:t>
            </a:r>
            <a:r>
              <a:rPr lang="zh-TW" altLang="zh-TW" sz="1800" dirty="0"/>
              <a:t>協助彙整各執行單位試辦</a:t>
            </a:r>
            <a:r>
              <a:rPr lang="zh-TW" altLang="zh-TW" sz="1800" dirty="0" smtClean="0"/>
              <a:t>成果</a:t>
            </a:r>
            <a:r>
              <a:rPr lang="zh-TW" altLang="en-US" sz="1800" dirty="0" smtClean="0"/>
              <a:t>，</a:t>
            </a:r>
            <a:r>
              <a:rPr lang="zh-TW" altLang="zh-TW" sz="1800" dirty="0" smtClean="0"/>
              <a:t>彙</a:t>
            </a:r>
            <a:r>
              <a:rPr lang="zh-TW" altLang="zh-TW" sz="1800" dirty="0"/>
              <a:t>整表</a:t>
            </a:r>
            <a:r>
              <a:rPr lang="zh-TW" altLang="en-US" sz="1800" dirty="0" smtClean="0"/>
              <a:t>請</a:t>
            </a:r>
            <a:r>
              <a:rPr lang="zh-TW" altLang="en-US" sz="1800" dirty="0"/>
              <a:t>使用</a:t>
            </a:r>
            <a:r>
              <a:rPr lang="zh-TW" altLang="zh-TW" sz="1800" b="1" dirty="0" smtClean="0"/>
              <a:t>附表</a:t>
            </a:r>
            <a:r>
              <a:rPr lang="zh-TW" altLang="en-US" sz="1800" b="1" dirty="0" smtClean="0"/>
              <a:t>二</a:t>
            </a:r>
            <a:r>
              <a:rPr lang="zh-TW" altLang="en-US" sz="1800" dirty="0" smtClean="0"/>
              <a:t>，</a:t>
            </a:r>
            <a:r>
              <a:rPr lang="zh-TW" altLang="zh-TW" sz="1800" b="1" dirty="0" smtClean="0"/>
              <a:t>彙</a:t>
            </a:r>
            <a:r>
              <a:rPr lang="zh-TW" altLang="zh-TW" sz="1800" b="1" dirty="0"/>
              <a:t>整單位</a:t>
            </a:r>
            <a:r>
              <a:rPr lang="zh-TW" altLang="zh-TW" sz="1800" b="1" dirty="0" smtClean="0"/>
              <a:t>分工</a:t>
            </a:r>
            <a:r>
              <a:rPr lang="zh-TW" altLang="en-US" sz="1800" b="1" dirty="0" smtClean="0"/>
              <a:t>如右表。</a:t>
            </a:r>
            <a:endParaRPr lang="en-US" altLang="zh-TW" sz="1800" dirty="0" smtClean="0"/>
          </a:p>
          <a:p>
            <a:r>
              <a:rPr lang="zh-TW" altLang="zh-TW" sz="1800" b="1" dirty="0" smtClean="0"/>
              <a:t>成果</a:t>
            </a:r>
            <a:r>
              <a:rPr lang="zh-TW" altLang="zh-TW" sz="1800" b="1" dirty="0"/>
              <a:t>提報：</a:t>
            </a:r>
            <a:endParaRPr lang="zh-TW" altLang="zh-TW" sz="1800" dirty="0"/>
          </a:p>
          <a:p>
            <a:pPr lvl="1">
              <a:spcBef>
                <a:spcPts val="0"/>
              </a:spcBef>
            </a:pPr>
            <a:r>
              <a:rPr lang="zh-TW" altLang="zh-TW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執行單位</a:t>
            </a:r>
            <a:r>
              <a:rPr lang="zh-TW" altLang="zh-TW" sz="1800" dirty="0"/>
              <a:t>：請於</a:t>
            </a:r>
            <a:r>
              <a:rPr lang="en-US" altLang="zh-TW" sz="1800" b="1" u="sng" dirty="0">
                <a:solidFill>
                  <a:srgbClr val="008000"/>
                </a:solidFill>
              </a:rPr>
              <a:t>111</a:t>
            </a:r>
            <a:r>
              <a:rPr lang="zh-TW" altLang="zh-TW" sz="1800" b="1" u="sng" dirty="0">
                <a:solidFill>
                  <a:srgbClr val="008000"/>
                </a:solidFill>
              </a:rPr>
              <a:t>年</a:t>
            </a:r>
            <a:r>
              <a:rPr lang="en-US" altLang="zh-TW" sz="1800" b="1" u="sng" dirty="0">
                <a:solidFill>
                  <a:srgbClr val="008000"/>
                </a:solidFill>
              </a:rPr>
              <a:t>7</a:t>
            </a:r>
            <a:r>
              <a:rPr lang="zh-TW" altLang="zh-TW" sz="1800" b="1" u="sng" dirty="0">
                <a:solidFill>
                  <a:srgbClr val="008000"/>
                </a:solidFill>
              </a:rPr>
              <a:t>月</a:t>
            </a:r>
            <a:r>
              <a:rPr lang="en-US" altLang="zh-TW" sz="1800" b="1" u="sng" dirty="0">
                <a:solidFill>
                  <a:srgbClr val="008000"/>
                </a:solidFill>
              </a:rPr>
              <a:t>31</a:t>
            </a:r>
            <a:r>
              <a:rPr lang="zh-TW" altLang="zh-TW" sz="1800" b="1" u="sng" dirty="0">
                <a:solidFill>
                  <a:srgbClr val="008000"/>
                </a:solidFill>
              </a:rPr>
              <a:t>日前</a:t>
            </a:r>
            <a:r>
              <a:rPr lang="zh-TW" altLang="zh-TW" sz="1800" dirty="0"/>
              <a:t>回覆試辦</a:t>
            </a:r>
            <a:r>
              <a:rPr lang="zh-TW" altLang="zh-TW" sz="1800" dirty="0" smtClean="0"/>
              <a:t>成果，</a:t>
            </a:r>
            <a:r>
              <a:rPr lang="zh-TW" altLang="zh-TW" sz="1800" dirty="0"/>
              <a:t>回覆方式由彙整單位另行規定與通知。</a:t>
            </a:r>
          </a:p>
          <a:p>
            <a:pPr lvl="1">
              <a:spcBef>
                <a:spcPts val="0"/>
              </a:spcBef>
            </a:pPr>
            <a:r>
              <a:rPr lang="zh-TW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彙整單位</a:t>
            </a:r>
            <a:r>
              <a:rPr lang="zh-TW" altLang="zh-TW" sz="1800" dirty="0"/>
              <a:t>：請於</a:t>
            </a:r>
            <a:r>
              <a:rPr lang="en-US" altLang="zh-TW" sz="1800" b="1" u="sng" dirty="0">
                <a:solidFill>
                  <a:srgbClr val="008000"/>
                </a:solidFill>
              </a:rPr>
              <a:t>111</a:t>
            </a:r>
            <a:r>
              <a:rPr lang="zh-TW" altLang="zh-TW" sz="1800" b="1" u="sng" dirty="0">
                <a:solidFill>
                  <a:srgbClr val="008000"/>
                </a:solidFill>
              </a:rPr>
              <a:t>年</a:t>
            </a:r>
            <a:r>
              <a:rPr lang="en-US" altLang="zh-TW" sz="1800" b="1" u="sng" dirty="0">
                <a:solidFill>
                  <a:srgbClr val="008000"/>
                </a:solidFill>
              </a:rPr>
              <a:t>8</a:t>
            </a:r>
            <a:r>
              <a:rPr lang="zh-TW" altLang="zh-TW" sz="1800" b="1" u="sng" dirty="0">
                <a:solidFill>
                  <a:srgbClr val="008000"/>
                </a:solidFill>
              </a:rPr>
              <a:t>月</a:t>
            </a:r>
            <a:r>
              <a:rPr lang="en-US" altLang="zh-TW" sz="1800" b="1" u="sng" dirty="0">
                <a:solidFill>
                  <a:srgbClr val="008000"/>
                </a:solidFill>
              </a:rPr>
              <a:t>15</a:t>
            </a:r>
            <a:r>
              <a:rPr lang="zh-TW" altLang="zh-TW" sz="1800" b="1" u="sng" dirty="0">
                <a:solidFill>
                  <a:srgbClr val="008000"/>
                </a:solidFill>
              </a:rPr>
              <a:t>日前</a:t>
            </a:r>
            <a:r>
              <a:rPr lang="zh-TW" altLang="zh-TW" sz="1800" dirty="0"/>
              <a:t>完成彙整所屬單位之試辦成果，並函復本部資科司</a:t>
            </a:r>
            <a:r>
              <a:rPr lang="zh-TW" altLang="zh-TW" sz="1800" dirty="0" smtClean="0"/>
              <a:t>。</a:t>
            </a:r>
            <a:endParaRPr lang="zh-TW" altLang="en-US" sz="18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ECA620-9D42-471E-A9FF-3F0E7046F5EC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50944"/>
              </p:ext>
            </p:extLst>
          </p:nvPr>
        </p:nvGraphicFramePr>
        <p:xfrm>
          <a:off x="4932040" y="1144799"/>
          <a:ext cx="4032449" cy="20878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00577"/>
                <a:gridCol w="857968"/>
                <a:gridCol w="857968"/>
                <a:gridCol w="857968"/>
                <a:gridCol w="857968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執行單位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教育部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</a:rPr>
                        <a:t>各處室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</a:rPr>
                        <a:t>教育部</a:t>
                      </a:r>
                      <a:r>
                        <a:rPr lang="zh-TW" sz="1600" kern="100" dirty="0" smtClean="0">
                          <a:effectLst/>
                        </a:rPr>
                        <a:t>所屬</a:t>
                      </a:r>
                      <a:r>
                        <a:rPr lang="zh-TW" sz="1600" kern="100" dirty="0">
                          <a:effectLst/>
                        </a:rPr>
                        <a:t>機關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國立大專校院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國立高級中等以下學校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彙整</a:t>
                      </a:r>
                      <a:r>
                        <a:rPr lang="zh-TW" sz="1600" kern="100" dirty="0" smtClean="0">
                          <a:effectLst/>
                        </a:rPr>
                        <a:t>單位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</a:rPr>
                        <a:t>教育</a:t>
                      </a:r>
                      <a:r>
                        <a:rPr lang="zh-TW" sz="1600" kern="100" dirty="0" smtClean="0">
                          <a:effectLst/>
                        </a:rPr>
                        <a:t>部秘書處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國教署體育署青年署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</a:rPr>
                        <a:t>教育部</a:t>
                      </a:r>
                      <a:r>
                        <a:rPr lang="zh-TW" sz="1600" kern="100" dirty="0" smtClean="0">
                          <a:effectLst/>
                        </a:rPr>
                        <a:t>資</a:t>
                      </a:r>
                      <a:r>
                        <a:rPr lang="zh-TW" sz="1600" kern="100" dirty="0">
                          <a:effectLst/>
                        </a:rPr>
                        <a:t>科</a:t>
                      </a:r>
                      <a:r>
                        <a:rPr lang="zh-TW" sz="1600" kern="100" dirty="0" smtClean="0">
                          <a:effectLst/>
                        </a:rPr>
                        <a:t>司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國教署</a:t>
                      </a:r>
                      <a:endParaRPr lang="zh-TW" sz="16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總</a:t>
                      </a:r>
                      <a:r>
                        <a:rPr lang="zh-TW" sz="1600" kern="100" dirty="0" smtClean="0">
                          <a:effectLst/>
                        </a:rPr>
                        <a:t>彙</a:t>
                      </a:r>
                      <a:r>
                        <a:rPr lang="zh-TW" altLang="en-US" sz="1600" kern="100" dirty="0" smtClean="0">
                          <a:effectLst/>
                        </a:rPr>
                        <a:t>整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altLang="en-US" sz="1600" kern="100" dirty="0" smtClean="0">
                          <a:effectLst/>
                        </a:rPr>
                        <a:t>教育部</a:t>
                      </a:r>
                      <a:r>
                        <a:rPr lang="zh-TW" sz="1600" kern="100" dirty="0" smtClean="0">
                          <a:effectLst/>
                        </a:rPr>
                        <a:t>資</a:t>
                      </a:r>
                      <a:r>
                        <a:rPr lang="zh-TW" sz="1600" kern="100" dirty="0">
                          <a:effectLst/>
                        </a:rPr>
                        <a:t>科司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4932040" y="3291830"/>
            <a:ext cx="4211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600" dirty="0"/>
              <a:t>表單電子檔下載網址</a:t>
            </a:r>
            <a:r>
              <a:rPr lang="zh-TW" altLang="zh-TW" sz="1600" dirty="0" smtClean="0"/>
              <a:t>：</a:t>
            </a:r>
            <a:r>
              <a:rPr lang="en-US" altLang="zh-TW" sz="1600" u="sng" dirty="0" smtClean="0">
                <a:hlinkClick r:id="rId2"/>
              </a:rPr>
              <a:t>https</a:t>
            </a:r>
            <a:r>
              <a:rPr lang="en-US" altLang="zh-TW" sz="1600" u="sng" dirty="0">
                <a:hlinkClick r:id="rId2"/>
              </a:rPr>
              <a:t>://pse.is/446ttt</a:t>
            </a:r>
            <a:endParaRPr lang="zh-TW" altLang="en-US" sz="1600" dirty="0"/>
          </a:p>
        </p:txBody>
      </p:sp>
      <p:pic>
        <p:nvPicPr>
          <p:cNvPr id="2051" name="Picture 3" descr="D:\12-111年教育部(廢+空)\12-減少使用免洗餐具及包裝飲用水作業指引之執行指導\02-說明會\01-規劃書(議程)\會議資料Q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6926" r="7199" b="7820"/>
          <a:stretch/>
        </p:blipFill>
        <p:spPr bwMode="auto">
          <a:xfrm>
            <a:off x="5652120" y="3658433"/>
            <a:ext cx="1313793" cy="130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正式實施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8356" y="1059582"/>
            <a:ext cx="4109628" cy="3888432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/>
              <a:t>實施期程</a:t>
            </a:r>
            <a:r>
              <a:rPr lang="zh-TW" altLang="en-US" sz="1800" b="1" dirty="0" smtClean="0"/>
              <a:t>：</a:t>
            </a:r>
            <a:r>
              <a:rPr lang="zh-TW" altLang="zh-TW" sz="1800" dirty="0"/>
              <a:t>自</a:t>
            </a:r>
            <a:r>
              <a:rPr lang="en-US" altLang="zh-TW" sz="1800" dirty="0"/>
              <a:t>111</a:t>
            </a:r>
            <a:r>
              <a:rPr lang="zh-TW" altLang="zh-TW" sz="1800" dirty="0"/>
              <a:t>年</a:t>
            </a:r>
            <a:r>
              <a:rPr lang="en-US" altLang="zh-TW" sz="1800" dirty="0"/>
              <a:t>9</a:t>
            </a:r>
            <a:r>
              <a:rPr lang="zh-TW" altLang="zh-TW" sz="1800" dirty="0"/>
              <a:t>月</a:t>
            </a:r>
            <a:r>
              <a:rPr lang="en-US" altLang="zh-TW" sz="1800" dirty="0"/>
              <a:t>1</a:t>
            </a:r>
            <a:r>
              <a:rPr lang="zh-TW" altLang="zh-TW" sz="1800" dirty="0"/>
              <a:t>日起。</a:t>
            </a:r>
            <a:endParaRPr lang="en-US" altLang="zh-TW" sz="1800" b="1" dirty="0" smtClean="0"/>
          </a:p>
          <a:p>
            <a:pPr lvl="1" algn="just">
              <a:spcBef>
                <a:spcPts val="0"/>
              </a:spcBef>
            </a:pPr>
            <a:r>
              <a:rPr lang="zh-TW" altLang="en-US" sz="1800" b="1" u="sng" dirty="0" smtClean="0">
                <a:solidFill>
                  <a:srgbClr val="0000FF"/>
                </a:solidFill>
              </a:rPr>
              <a:t>教育</a:t>
            </a:r>
            <a:r>
              <a:rPr lang="zh-TW" altLang="zh-TW" sz="1800" b="1" u="sng" dirty="0" smtClean="0">
                <a:solidFill>
                  <a:srgbClr val="0000FF"/>
                </a:solidFill>
              </a:rPr>
              <a:t>部</a:t>
            </a:r>
            <a:r>
              <a:rPr lang="zh-TW" altLang="zh-TW" sz="1800" dirty="0"/>
              <a:t>及</a:t>
            </a:r>
            <a:r>
              <a:rPr lang="zh-TW" altLang="zh-TW" sz="1800" b="1" u="sng" dirty="0">
                <a:solidFill>
                  <a:srgbClr val="0000FF"/>
                </a:solidFill>
              </a:rPr>
              <a:t>所屬機關</a:t>
            </a:r>
            <a:r>
              <a:rPr lang="zh-TW" altLang="zh-TW" sz="1800" dirty="0" smtClean="0"/>
              <a:t>：</a:t>
            </a:r>
            <a:r>
              <a:rPr lang="en-US" altLang="zh-TW" sz="1800" dirty="0" smtClean="0"/>
              <a:t>9</a:t>
            </a:r>
            <a:r>
              <a:rPr lang="zh-TW" altLang="zh-TW" sz="1800" dirty="0"/>
              <a:t>月</a:t>
            </a:r>
            <a:r>
              <a:rPr lang="en-US" altLang="zh-TW" sz="1800" dirty="0"/>
              <a:t>1</a:t>
            </a:r>
            <a:r>
              <a:rPr lang="zh-TW" altLang="zh-TW" sz="1800" dirty="0"/>
              <a:t>日起</a:t>
            </a:r>
            <a:r>
              <a:rPr lang="zh-TW" altLang="zh-TW" sz="1800" dirty="0" smtClean="0"/>
              <a:t>。</a:t>
            </a:r>
            <a:endParaRPr lang="en-US" altLang="zh-TW" sz="1800" dirty="0"/>
          </a:p>
          <a:p>
            <a:pPr lvl="1" algn="just">
              <a:spcBef>
                <a:spcPts val="0"/>
              </a:spcBef>
            </a:pPr>
            <a:r>
              <a:rPr lang="zh-TW" altLang="en-US" sz="1800" b="1" u="sng" dirty="0">
                <a:solidFill>
                  <a:srgbClr val="0000FF"/>
                </a:solidFill>
              </a:rPr>
              <a:t>教育</a:t>
            </a:r>
            <a:r>
              <a:rPr lang="zh-TW" altLang="zh-TW" sz="1800" b="1" u="sng" dirty="0">
                <a:solidFill>
                  <a:srgbClr val="0000FF"/>
                </a:solidFill>
              </a:rPr>
              <a:t>部</a:t>
            </a:r>
            <a:r>
              <a:rPr lang="zh-TW" altLang="zh-TW" sz="1800" b="1" u="sng" dirty="0" smtClean="0">
                <a:solidFill>
                  <a:srgbClr val="0000FF"/>
                </a:solidFill>
              </a:rPr>
              <a:t>所屬</a:t>
            </a:r>
            <a:r>
              <a:rPr lang="zh-TW" altLang="zh-TW" sz="1800" b="1" u="sng" dirty="0">
                <a:solidFill>
                  <a:srgbClr val="0000FF"/>
                </a:solidFill>
              </a:rPr>
              <a:t>學校</a:t>
            </a:r>
            <a:r>
              <a:rPr lang="zh-TW" altLang="zh-TW" sz="1800" dirty="0" smtClean="0"/>
              <a:t>：</a:t>
            </a:r>
            <a:r>
              <a:rPr lang="en-US" altLang="zh-TW" sz="1800" dirty="0" smtClean="0"/>
              <a:t>11</a:t>
            </a:r>
            <a:r>
              <a:rPr lang="zh-TW" altLang="zh-TW" sz="1800" dirty="0"/>
              <a:t>月</a:t>
            </a:r>
            <a:r>
              <a:rPr lang="en-US" altLang="zh-TW" sz="1800" dirty="0"/>
              <a:t>1</a:t>
            </a:r>
            <a:r>
              <a:rPr lang="zh-TW" altLang="zh-TW" sz="1800" dirty="0"/>
              <a:t>日起</a:t>
            </a:r>
            <a:r>
              <a:rPr lang="zh-TW" altLang="en-US" sz="1800" b="1" dirty="0" smtClean="0"/>
              <a:t>。</a:t>
            </a:r>
            <a:endParaRPr lang="en-US" altLang="zh-TW" sz="1800" dirty="0" smtClean="0"/>
          </a:p>
          <a:p>
            <a:pPr algn="just"/>
            <a:r>
              <a:rPr lang="zh-TW" altLang="zh-TW" sz="1800" b="1" dirty="0" smtClean="0"/>
              <a:t>成果</a:t>
            </a:r>
            <a:r>
              <a:rPr lang="zh-TW" altLang="zh-TW" sz="1800" b="1" dirty="0"/>
              <a:t>提報：</a:t>
            </a:r>
            <a:endParaRPr lang="zh-TW" altLang="zh-TW" sz="1800" dirty="0"/>
          </a:p>
          <a:p>
            <a:pPr lvl="1" algn="just">
              <a:spcBef>
                <a:spcPts val="0"/>
              </a:spcBef>
            </a:pPr>
            <a:r>
              <a:rPr lang="zh-TW" altLang="zh-TW" sz="1800" b="1" dirty="0"/>
              <a:t>申報週期</a:t>
            </a:r>
            <a:r>
              <a:rPr lang="zh-TW" altLang="zh-TW" sz="1800" dirty="0" smtClean="0"/>
              <a:t>：</a:t>
            </a:r>
            <a:endParaRPr lang="en-US" altLang="zh-TW" sz="1800" dirty="0" smtClean="0"/>
          </a:p>
          <a:p>
            <a:pPr marL="987425" lvl="2" indent="-261938" algn="just">
              <a:spcBef>
                <a:spcPts val="0"/>
              </a:spcBef>
              <a:buFont typeface="+mj-lt"/>
              <a:buAutoNum type="arabicPeriod"/>
            </a:pPr>
            <a:r>
              <a:rPr lang="zh-TW" altLang="zh-TW" sz="1600" dirty="0" smtClean="0"/>
              <a:t>為</a:t>
            </a:r>
            <a:r>
              <a:rPr lang="zh-TW" altLang="zh-TW" sz="1600" dirty="0"/>
              <a:t>有效掌握作業指引相關減少使用一次用產品情形，</a:t>
            </a:r>
            <a:r>
              <a:rPr lang="zh-TW" altLang="zh-TW" sz="1600" dirty="0">
                <a:solidFill>
                  <a:srgbClr val="008000"/>
                </a:solidFill>
              </a:rPr>
              <a:t>建議</a:t>
            </a:r>
            <a:r>
              <a:rPr lang="zh-TW" altLang="zh-TW" sz="1600" b="1" u="sng" dirty="0" smtClean="0">
                <a:solidFill>
                  <a:srgbClr val="008000"/>
                </a:solidFill>
              </a:rPr>
              <a:t>各單位</a:t>
            </a:r>
            <a:r>
              <a:rPr lang="zh-TW" altLang="zh-TW" sz="1600" dirty="0">
                <a:solidFill>
                  <a:srgbClr val="008000"/>
                </a:solidFill>
              </a:rPr>
              <a:t>須</a:t>
            </a:r>
            <a:r>
              <a:rPr lang="zh-TW" altLang="zh-TW" sz="1600" b="1" u="sng" dirty="0">
                <a:solidFill>
                  <a:srgbClr val="008000"/>
                </a:solidFill>
              </a:rPr>
              <a:t>按月</a:t>
            </a:r>
            <a:r>
              <a:rPr lang="zh-TW" altLang="zh-TW" sz="1600" dirty="0">
                <a:solidFill>
                  <a:srgbClr val="008000"/>
                </a:solidFill>
              </a:rPr>
              <a:t>進行填報</a:t>
            </a:r>
            <a:r>
              <a:rPr lang="zh-TW" altLang="zh-TW" sz="1600" dirty="0" smtClean="0"/>
              <a:t>，</a:t>
            </a:r>
            <a:r>
              <a:rPr lang="zh-TW" altLang="en-US" sz="1600" dirty="0"/>
              <a:t>並</a:t>
            </a:r>
            <a:r>
              <a:rPr lang="zh-TW" altLang="zh-TW" sz="1600" dirty="0" smtClean="0"/>
              <a:t>於</a:t>
            </a:r>
            <a:r>
              <a:rPr lang="zh-TW" altLang="zh-TW" sz="1600" b="1" u="sng" dirty="0">
                <a:solidFill>
                  <a:srgbClr val="FF0000"/>
                </a:solidFill>
              </a:rPr>
              <a:t>隔年</a:t>
            </a:r>
            <a:r>
              <a:rPr lang="en-US" altLang="zh-TW" sz="1600" b="1" u="sng" dirty="0">
                <a:solidFill>
                  <a:srgbClr val="FF0000"/>
                </a:solidFill>
              </a:rPr>
              <a:t>3</a:t>
            </a:r>
            <a:r>
              <a:rPr lang="zh-TW" altLang="zh-TW" sz="1600" b="1" u="sng" dirty="0">
                <a:solidFill>
                  <a:srgbClr val="FF0000"/>
                </a:solidFill>
              </a:rPr>
              <a:t>月底前</a:t>
            </a:r>
            <a:r>
              <a:rPr lang="zh-TW" altLang="zh-TW" sz="1600" dirty="0"/>
              <a:t>完成前一年執行成果</a:t>
            </a:r>
            <a:r>
              <a:rPr lang="zh-TW" altLang="zh-TW" sz="1600" dirty="0" smtClean="0"/>
              <a:t>確認</a:t>
            </a:r>
            <a:r>
              <a:rPr lang="zh-TW" altLang="en-US" sz="1600" dirty="0" smtClean="0"/>
              <a:t>。</a:t>
            </a:r>
            <a:endParaRPr lang="en-US" altLang="zh-TW" sz="1600" dirty="0" smtClean="0"/>
          </a:p>
          <a:p>
            <a:pPr marL="987425" lvl="2" indent="-261938" algn="just">
              <a:spcBef>
                <a:spcPts val="0"/>
              </a:spcBef>
              <a:buFont typeface="+mj-lt"/>
              <a:buAutoNum type="arabicPeriod"/>
            </a:pPr>
            <a:r>
              <a:rPr lang="zh-TW" altLang="zh-TW" sz="1600" dirty="0" smtClean="0"/>
              <a:t>於</a:t>
            </a:r>
            <a:r>
              <a:rPr lang="zh-TW" altLang="zh-TW" sz="1600" dirty="0"/>
              <a:t>每年</a:t>
            </a:r>
            <a:r>
              <a:rPr lang="en-US" altLang="zh-TW" sz="1600" dirty="0"/>
              <a:t>4</a:t>
            </a:r>
            <a:r>
              <a:rPr lang="zh-TW" altLang="zh-TW" sz="1600" dirty="0"/>
              <a:t>月</a:t>
            </a:r>
            <a:r>
              <a:rPr lang="en-US" altLang="zh-TW" sz="1600" dirty="0"/>
              <a:t>30</a:t>
            </a:r>
            <a:r>
              <a:rPr lang="zh-TW" altLang="zh-TW" sz="1600" dirty="0"/>
              <a:t>日前，向環保署提報前一年度作業指引之辦理情形</a:t>
            </a:r>
            <a:r>
              <a:rPr lang="zh-TW" altLang="zh-TW" sz="1600" dirty="0" smtClean="0"/>
              <a:t>。</a:t>
            </a:r>
            <a:r>
              <a:rPr lang="en-US" altLang="zh-TW" sz="1600" dirty="0" smtClean="0"/>
              <a:t>(</a:t>
            </a:r>
            <a:r>
              <a:rPr lang="zh-TW" altLang="zh-TW" sz="1600" dirty="0" smtClean="0"/>
              <a:t>第</a:t>
            </a:r>
            <a:r>
              <a:rPr lang="en-US" altLang="zh-TW" sz="1600" dirty="0"/>
              <a:t>1</a:t>
            </a:r>
            <a:r>
              <a:rPr lang="zh-TW" altLang="zh-TW" sz="1600" dirty="0"/>
              <a:t>次提報為</a:t>
            </a:r>
            <a:r>
              <a:rPr lang="en-US" altLang="zh-TW" sz="1600" dirty="0"/>
              <a:t>112</a:t>
            </a:r>
            <a:r>
              <a:rPr lang="zh-TW" altLang="zh-TW" sz="1600" dirty="0"/>
              <a:t>年</a:t>
            </a:r>
            <a:r>
              <a:rPr lang="en-US" altLang="zh-TW" sz="1600" dirty="0"/>
              <a:t>4</a:t>
            </a:r>
            <a:r>
              <a:rPr lang="zh-TW" altLang="zh-TW" sz="1600" dirty="0"/>
              <a:t>月底前、申報</a:t>
            </a:r>
            <a:r>
              <a:rPr lang="en-US" altLang="zh-TW" sz="1600" dirty="0"/>
              <a:t>111</a:t>
            </a:r>
            <a:r>
              <a:rPr lang="zh-TW" altLang="zh-TW" sz="1600" dirty="0"/>
              <a:t>年</a:t>
            </a:r>
            <a:r>
              <a:rPr lang="en-US" altLang="zh-TW" sz="1600" dirty="0"/>
              <a:t>9</a:t>
            </a:r>
            <a:r>
              <a:rPr lang="zh-TW" altLang="zh-TW" sz="1600" dirty="0"/>
              <a:t>月至</a:t>
            </a:r>
            <a:r>
              <a:rPr lang="en-US" altLang="zh-TW" sz="1600" dirty="0"/>
              <a:t>111</a:t>
            </a:r>
            <a:r>
              <a:rPr lang="zh-TW" altLang="zh-TW" sz="1600" dirty="0"/>
              <a:t>年</a:t>
            </a:r>
            <a:r>
              <a:rPr lang="en-US" altLang="zh-TW" sz="1600" dirty="0"/>
              <a:t>12</a:t>
            </a:r>
            <a:r>
              <a:rPr lang="zh-TW" altLang="zh-TW" sz="1600" dirty="0"/>
              <a:t>月</a:t>
            </a:r>
            <a:r>
              <a:rPr lang="en-US" altLang="zh-TW" sz="1600" dirty="0"/>
              <a:t>31</a:t>
            </a:r>
            <a:r>
              <a:rPr lang="zh-TW" altLang="zh-TW" sz="1600" dirty="0"/>
              <a:t>日之執行</a:t>
            </a:r>
            <a:r>
              <a:rPr lang="zh-TW" altLang="zh-TW" sz="1600" dirty="0" smtClean="0"/>
              <a:t>成果</a:t>
            </a:r>
            <a:r>
              <a:rPr lang="en-US" altLang="zh-TW" sz="1600" dirty="0" smtClean="0"/>
              <a:t>)</a:t>
            </a:r>
            <a:endParaRPr lang="en-US" altLang="zh-TW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ECA620-9D42-471E-A9FF-3F0E7046F5EC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572000" y="1059582"/>
            <a:ext cx="4176464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spcBef>
                <a:spcPts val="0"/>
              </a:spcBef>
            </a:pPr>
            <a:r>
              <a:rPr lang="zh-TW" altLang="zh-TW" sz="1800" b="1" dirty="0" smtClean="0"/>
              <a:t>填報系統</a:t>
            </a:r>
            <a:r>
              <a:rPr lang="zh-TW" altLang="zh-TW" sz="1800" dirty="0" smtClean="0"/>
              <a:t>：環保署生活廢棄物質管理資訊系統</a:t>
            </a:r>
            <a:r>
              <a:rPr lang="en-US" altLang="zh-TW" sz="1800" dirty="0" smtClean="0"/>
              <a:t>(HWMS</a:t>
            </a:r>
            <a:r>
              <a:rPr lang="zh-TW" altLang="zh-TW" sz="1800" dirty="0" smtClean="0"/>
              <a:t>系統</a:t>
            </a:r>
            <a:r>
              <a:rPr lang="en-US" altLang="zh-TW" sz="1800" dirty="0" smtClean="0"/>
              <a:t>)</a:t>
            </a:r>
          </a:p>
          <a:p>
            <a:pPr marL="285750" lvl="1">
              <a:spcBef>
                <a:spcPts val="0"/>
              </a:spcBef>
            </a:pPr>
            <a:r>
              <a:rPr lang="zh-TW" altLang="zh-TW" sz="1800" b="1" dirty="0"/>
              <a:t>提報內容</a:t>
            </a:r>
            <a:r>
              <a:rPr lang="zh-TW" altLang="zh-TW" sz="1800" dirty="0" smtClean="0"/>
              <a:t>：</a:t>
            </a:r>
            <a:endParaRPr lang="en-US" altLang="zh-TW" sz="1800" dirty="0" smtClean="0"/>
          </a:p>
          <a:p>
            <a:pPr marL="631825" lvl="2" indent="-265113" algn="just">
              <a:spcBef>
                <a:spcPts val="0"/>
              </a:spcBef>
              <a:buFont typeface="+mj-lt"/>
              <a:buAutoNum type="arabicPeriod"/>
            </a:pPr>
            <a:r>
              <a:rPr lang="zh-TW" altLang="zh-TW" sz="1600" b="1" dirty="0"/>
              <a:t>減少使用一次用產品情形</a:t>
            </a:r>
            <a:r>
              <a:rPr lang="zh-TW" altLang="en-US" sz="1600" dirty="0" smtClean="0"/>
              <a:t>。</a:t>
            </a:r>
            <a:endParaRPr lang="en-US" altLang="zh-TW" sz="1600" dirty="0"/>
          </a:p>
          <a:p>
            <a:pPr marL="631825" lvl="2" indent="-265113" algn="just">
              <a:spcBef>
                <a:spcPts val="0"/>
              </a:spcBef>
              <a:buFont typeface="+mj-lt"/>
              <a:buAutoNum type="arabicPeriod"/>
            </a:pPr>
            <a:r>
              <a:rPr lang="zh-TW" altLang="zh-TW" sz="1600" b="1" dirty="0"/>
              <a:t>經核准使用一次用產品情形</a:t>
            </a:r>
            <a:endParaRPr lang="en-US" altLang="zh-TW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圖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4968043" y="2571750"/>
            <a:ext cx="401894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減量成效填報原則及</a:t>
            </a:r>
            <a:r>
              <a:rPr lang="zh-TW" altLang="zh-TW" dirty="0" smtClean="0"/>
              <a:t>範例</a:t>
            </a:r>
            <a:r>
              <a:rPr lang="en-US" altLang="zh-TW" sz="3000" dirty="0" smtClean="0"/>
              <a:t>-1/2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000" y="987575"/>
            <a:ext cx="8460000" cy="151216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zh-TW" sz="1800" b="1" dirty="0"/>
              <a:t>「包裝飲用水」或「各類材質一次用飲料杯」之減量成效填報原則</a:t>
            </a:r>
            <a:r>
              <a:rPr lang="zh-TW" altLang="zh-TW" sz="1800" dirty="0" smtClean="0"/>
              <a:t>：不論</a:t>
            </a:r>
            <a:r>
              <a:rPr lang="zh-TW" altLang="zh-TW" sz="1800" dirty="0"/>
              <a:t>主辦單位或與會人員自備環保杯，減量成效計算方式為</a:t>
            </a:r>
            <a:r>
              <a:rPr lang="zh-TW" altLang="zh-TW" sz="1800" b="1" dirty="0"/>
              <a:t>「</a:t>
            </a:r>
            <a:r>
              <a:rPr lang="zh-TW" altLang="zh-TW" sz="1800" b="1" u="sng" dirty="0"/>
              <a:t>參與</a:t>
            </a:r>
            <a:r>
              <a:rPr lang="zh-TW" altLang="zh-TW" sz="1800" b="1" u="sng" dirty="0" smtClean="0"/>
              <a:t>人數</a:t>
            </a:r>
            <a:r>
              <a:rPr lang="en-US" altLang="zh-TW" sz="1800" b="1" u="sng" dirty="0" smtClean="0"/>
              <a:t>-</a:t>
            </a:r>
            <a:r>
              <a:rPr lang="zh-TW" altLang="zh-TW" sz="1800" b="1" u="sng" dirty="0"/>
              <a:t>使用包裝飲用水</a:t>
            </a:r>
            <a:r>
              <a:rPr lang="en-US" altLang="zh-TW" sz="1800" b="1" u="sng" dirty="0"/>
              <a:t>(</a:t>
            </a:r>
            <a:r>
              <a:rPr lang="zh-TW" altLang="zh-TW" sz="1800" b="1" u="sng" dirty="0"/>
              <a:t>個數</a:t>
            </a:r>
            <a:r>
              <a:rPr lang="en-US" altLang="zh-TW" sz="1800" b="1" u="sng" dirty="0"/>
              <a:t>)</a:t>
            </a:r>
            <a:r>
              <a:rPr lang="zh-TW" altLang="zh-TW" sz="1800" b="1" dirty="0"/>
              <a:t>」</a:t>
            </a:r>
            <a:r>
              <a:rPr lang="zh-TW" altLang="zh-TW" sz="1800" dirty="0"/>
              <a:t>或</a:t>
            </a:r>
            <a:r>
              <a:rPr lang="zh-TW" altLang="zh-TW" sz="1800" b="1" dirty="0"/>
              <a:t>「</a:t>
            </a:r>
            <a:r>
              <a:rPr lang="zh-TW" altLang="zh-TW" sz="1800" b="1" u="sng" dirty="0"/>
              <a:t>參與</a:t>
            </a:r>
            <a:r>
              <a:rPr lang="zh-TW" altLang="zh-TW" sz="1800" b="1" u="sng" dirty="0" smtClean="0"/>
              <a:t>人數</a:t>
            </a:r>
            <a:r>
              <a:rPr lang="en-US" altLang="zh-TW" sz="1800" b="1" u="sng" dirty="0" smtClean="0"/>
              <a:t>-</a:t>
            </a:r>
            <a:r>
              <a:rPr lang="zh-TW" altLang="zh-TW" sz="1800" b="1" u="sng" dirty="0"/>
              <a:t>提供各類材質一次用飲料杯</a:t>
            </a:r>
            <a:r>
              <a:rPr lang="en-US" altLang="zh-TW" sz="1800" b="1" u="sng" dirty="0"/>
              <a:t>(</a:t>
            </a:r>
            <a:r>
              <a:rPr lang="zh-TW" altLang="zh-TW" sz="1800" b="1" u="sng" dirty="0"/>
              <a:t>個數</a:t>
            </a:r>
            <a:r>
              <a:rPr lang="en-US" altLang="zh-TW" sz="1800" b="1" u="sng" dirty="0"/>
              <a:t>)</a:t>
            </a:r>
            <a:r>
              <a:rPr lang="zh-TW" altLang="zh-TW" sz="1800" b="1" dirty="0"/>
              <a:t>」</a:t>
            </a:r>
            <a:r>
              <a:rPr lang="zh-TW" altLang="zh-TW" sz="1800" dirty="0"/>
              <a:t>；填報原則依據現場有無提供飲水機、桶裝水、桶裝飲料、茶</a:t>
            </a:r>
            <a:r>
              <a:rPr lang="zh-TW" altLang="zh-TW" sz="1800" dirty="0" smtClean="0"/>
              <a:t>包</a:t>
            </a:r>
            <a:r>
              <a:rPr lang="zh-TW" altLang="en-US" sz="1800" dirty="0" smtClean="0"/>
              <a:t>或</a:t>
            </a:r>
            <a:r>
              <a:rPr lang="zh-TW" altLang="zh-TW" sz="1800" dirty="0" smtClean="0"/>
              <a:t>即</a:t>
            </a:r>
            <a:r>
              <a:rPr lang="zh-TW" altLang="zh-TW" sz="1800" dirty="0"/>
              <a:t>溶</a:t>
            </a:r>
            <a:r>
              <a:rPr lang="en-US" altLang="zh-TW" sz="1800" dirty="0"/>
              <a:t>/</a:t>
            </a:r>
            <a:r>
              <a:rPr lang="zh-TW" altLang="zh-TW" sz="1800" dirty="0"/>
              <a:t>沖泡飲品進行判斷，舉例</a:t>
            </a:r>
            <a:r>
              <a:rPr lang="zh-TW" altLang="zh-TW" sz="1800" dirty="0" smtClean="0"/>
              <a:t>如下</a:t>
            </a:r>
            <a:r>
              <a:rPr lang="zh-TW" altLang="en-US" sz="1800" dirty="0" smtClean="0"/>
              <a:t>。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ECA620-9D42-471E-A9FF-3F0E7046F5EC}" type="slidenum">
              <a:rPr lang="en-US" altLang="zh-TW" smtClean="0"/>
              <a:pPr/>
              <a:t>9</a:t>
            </a:fld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57025"/>
              </p:ext>
            </p:extLst>
          </p:nvPr>
        </p:nvGraphicFramePr>
        <p:xfrm>
          <a:off x="611560" y="2439371"/>
          <a:ext cx="7992888" cy="19532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6224"/>
                <a:gridCol w="1872208"/>
                <a:gridCol w="4104456"/>
              </a:tblGrid>
              <a:tr h="64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effectLst/>
                        </a:rPr>
                        <a:t>現場</a:t>
                      </a:r>
                      <a:r>
                        <a:rPr lang="zh-TW" altLang="zh-TW" sz="1600" kern="1200" dirty="0" smtClean="0">
                          <a:effectLst/>
                        </a:rPr>
                        <a:t>『有</a:t>
                      </a:r>
                      <a:r>
                        <a:rPr lang="en-US" altLang="zh-TW" sz="1600" kern="1200" dirty="0" smtClean="0">
                          <a:effectLst/>
                        </a:rPr>
                        <a:t>/</a:t>
                      </a:r>
                      <a:r>
                        <a:rPr lang="zh-TW" altLang="en-US" sz="1600" kern="1200" dirty="0" smtClean="0">
                          <a:effectLst/>
                        </a:rPr>
                        <a:t>無</a:t>
                      </a:r>
                      <a:r>
                        <a:rPr lang="zh-TW" altLang="zh-TW" sz="1600" kern="1200" dirty="0" smtClean="0">
                          <a:effectLst/>
                        </a:rPr>
                        <a:t>』飲水機或桶裝水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</a:rPr>
                        <a:t>現場</a:t>
                      </a:r>
                      <a:r>
                        <a:rPr lang="en-US" altLang="zh-TW" sz="1600" kern="100" dirty="0" smtClean="0">
                          <a:effectLst/>
                        </a:rPr>
                        <a:t>『</a:t>
                      </a:r>
                      <a:r>
                        <a:rPr lang="zh-TW" altLang="zh-TW" sz="1600" kern="1200" dirty="0" smtClean="0">
                          <a:effectLst/>
                        </a:rPr>
                        <a:t>有</a:t>
                      </a:r>
                      <a:r>
                        <a:rPr lang="en-US" altLang="zh-TW" sz="1600" kern="1200" dirty="0" smtClean="0">
                          <a:effectLst/>
                        </a:rPr>
                        <a:t>/</a:t>
                      </a:r>
                      <a:r>
                        <a:rPr lang="zh-TW" altLang="en-US" sz="1600" kern="1200" dirty="0" smtClean="0">
                          <a:effectLst/>
                        </a:rPr>
                        <a:t>無</a:t>
                      </a:r>
                      <a:r>
                        <a:rPr lang="en-US" altLang="zh-TW" sz="1600" kern="100" dirty="0" smtClean="0">
                          <a:effectLst/>
                        </a:rPr>
                        <a:t>』</a:t>
                      </a:r>
                      <a:r>
                        <a:rPr lang="zh-TW" altLang="en-US" sz="1600" kern="100" dirty="0" smtClean="0">
                          <a:effectLst/>
                        </a:rPr>
                        <a:t>桶裝飲品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包裝</a:t>
                      </a:r>
                      <a:r>
                        <a:rPr lang="zh-TW" sz="1600" kern="100" dirty="0">
                          <a:effectLst/>
                        </a:rPr>
                        <a:t>飲用水或各類</a:t>
                      </a:r>
                      <a:r>
                        <a:rPr lang="zh-TW" sz="1600" kern="100" dirty="0" smtClean="0">
                          <a:effectLst/>
                        </a:rPr>
                        <a:t>材質一次</a:t>
                      </a:r>
                      <a:r>
                        <a:rPr lang="zh-TW" sz="1600" kern="100" dirty="0">
                          <a:effectLst/>
                        </a:rPr>
                        <a:t>用飲料杯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個數</a:t>
                      </a:r>
                      <a:r>
                        <a:rPr lang="en-US" sz="1600" kern="10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00" dirty="0" smtClean="0">
                          <a:effectLst/>
                        </a:rPr>
                        <a:t>減量</a:t>
                      </a:r>
                      <a:r>
                        <a:rPr lang="zh-TW" altLang="zh-TW" sz="16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成效</a:t>
                      </a:r>
                      <a:r>
                        <a:rPr lang="en-US" altLang="zh-TW" sz="16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6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上限為參與人數</a:t>
                      </a:r>
                      <a:r>
                        <a:rPr lang="en-US" altLang="zh-TW" sz="16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○</a:t>
                      </a:r>
                      <a:endParaRPr lang="zh-TW" alt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Ｘ</a:t>
                      </a:r>
                      <a:endParaRPr lang="zh-TW" alt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=</a:t>
                      </a:r>
                      <a:r>
                        <a:rPr lang="zh-TW" sz="1600" kern="100" dirty="0">
                          <a:effectLst/>
                        </a:rPr>
                        <a:t>參與</a:t>
                      </a:r>
                      <a:r>
                        <a:rPr lang="zh-TW" sz="1600" kern="100" dirty="0" smtClean="0">
                          <a:effectLst/>
                        </a:rPr>
                        <a:t>人數</a:t>
                      </a:r>
                      <a:r>
                        <a:rPr lang="en-US" sz="1600" kern="100" dirty="0" smtClean="0">
                          <a:effectLst/>
                        </a:rPr>
                        <a:t>-</a:t>
                      </a:r>
                      <a:r>
                        <a:rPr lang="zh-TW" sz="1600" kern="100" dirty="0">
                          <a:effectLst/>
                        </a:rPr>
                        <a:t>使用包裝飲用水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個數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Ｘ</a:t>
                      </a:r>
                      <a:endParaRPr lang="zh-TW" altLang="zh-TW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○</a:t>
                      </a:r>
                      <a:endParaRPr lang="zh-TW" alt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=</a:t>
                      </a:r>
                      <a:r>
                        <a:rPr lang="zh-TW" altLang="en-US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參與人數</a:t>
                      </a:r>
                      <a:r>
                        <a:rPr lang="en-US" altLang="zh-TW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-</a:t>
                      </a:r>
                      <a:r>
                        <a:rPr lang="zh-TW" altLang="en-US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提供各類材質一次用飲料杯</a:t>
                      </a:r>
                      <a:r>
                        <a:rPr lang="en-US" altLang="zh-TW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個數</a:t>
                      </a:r>
                      <a:r>
                        <a:rPr lang="en-US" altLang="zh-TW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○</a:t>
                      </a:r>
                      <a:endParaRPr lang="zh-TW" alt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○</a:t>
                      </a:r>
                      <a:endParaRPr lang="zh-TW" alt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effectLst/>
                        </a:rPr>
                        <a:t>=</a:t>
                      </a:r>
                      <a:r>
                        <a:rPr lang="zh-TW" altLang="en-US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參與人數</a:t>
                      </a:r>
                      <a:r>
                        <a:rPr lang="en-US" altLang="zh-TW" sz="1600" kern="100" dirty="0" smtClean="0">
                          <a:effectLst/>
                        </a:rPr>
                        <a:t>-</a:t>
                      </a:r>
                      <a:r>
                        <a:rPr lang="zh-TW" altLang="zh-TW" sz="1600" kern="100" dirty="0" smtClean="0">
                          <a:effectLst/>
                        </a:rPr>
                        <a:t>使用包裝飲用水</a:t>
                      </a:r>
                      <a:r>
                        <a:rPr lang="en-US" altLang="zh-TW" sz="1600" kern="100" dirty="0" smtClean="0">
                          <a:effectLst/>
                        </a:rPr>
                        <a:t>(</a:t>
                      </a:r>
                      <a:r>
                        <a:rPr lang="zh-TW" altLang="zh-TW" sz="1600" kern="100" dirty="0" smtClean="0">
                          <a:effectLst/>
                        </a:rPr>
                        <a:t>個數</a:t>
                      </a:r>
                      <a:r>
                        <a:rPr lang="en-US" altLang="zh-TW" sz="1600" kern="10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                   </a:t>
                      </a:r>
                      <a:r>
                        <a:rPr lang="en-US" altLang="zh-TW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-</a:t>
                      </a:r>
                      <a:r>
                        <a:rPr lang="zh-TW" altLang="en-US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提供各類材質一次用飲料杯</a:t>
                      </a:r>
                      <a:r>
                        <a:rPr lang="en-US" altLang="zh-TW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個數</a:t>
                      </a:r>
                      <a:r>
                        <a:rPr lang="en-US" altLang="zh-TW" sz="16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39553" y="444569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/>
            <a:r>
              <a:rPr lang="zh-TW" altLang="zh-TW" sz="1600" b="1" dirty="0">
                <a:solidFill>
                  <a:srgbClr val="0000FF"/>
                </a:solidFill>
              </a:rPr>
              <a:t>備註：「參與人數」以參與「實體」會議、訓練或活動之人員數計算之，利用線上會議方式出席會議、訓練或活動之人數則不列入計算。</a:t>
            </a:r>
            <a:endParaRPr lang="en-US" altLang="zh-TW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微軟正黑體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1818</Words>
  <Application>Microsoft Office PowerPoint</Application>
  <PresentationFormat>如螢幕大小 (16:9)</PresentationFormat>
  <Paragraphs>214</Paragraphs>
  <Slides>20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教育部及所屬機關、學校 減少使用免洗餐具及包裝飲用水 執行方式原則</vt:lpstr>
      <vt:lpstr>簡報大綱</vt:lpstr>
      <vt:lpstr>背景說明</vt:lpstr>
      <vt:lpstr>適用對象及適用範圍</vt:lpstr>
      <vt:lpstr>學 校 Q &amp; A</vt:lpstr>
      <vt:lpstr>實施期程</vt:lpstr>
      <vt:lpstr>試辦期間注意事項</vt:lpstr>
      <vt:lpstr>正式實施注意事項</vt:lpstr>
      <vt:lpstr>減量成效填報原則及範例-1/2</vt:lpstr>
      <vt:lpstr>減量成效填報原則及範例-2/2</vt:lpstr>
      <vt:lpstr>附表一填寫說明-1/4</vt:lpstr>
      <vt:lpstr>附表一填寫說明-2/4</vt:lpstr>
      <vt:lpstr>附表一填寫說明-3/4</vt:lpstr>
      <vt:lpstr>附表一填寫說明-4/4</vt:lpstr>
      <vt:lpstr>聯絡資訊</vt:lpstr>
      <vt:lpstr>教育部所屬學校 試辦成果回覆方式</vt:lpstr>
      <vt:lpstr>國立大專校院 試辦成果統計表 上傳連結： https://pse.is/43gk3q</vt:lpstr>
      <vt:lpstr>高級中等以下學校 試辦成果統計表 上傳連結： https://pse.is/46c2pf</vt:lpstr>
      <vt:lpstr>試辦成果回覆內容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薇馥</dc:creator>
  <cp:lastModifiedBy>薇馥</cp:lastModifiedBy>
  <cp:revision>58</cp:revision>
  <dcterms:created xsi:type="dcterms:W3CDTF">2022-04-21T02:06:25Z</dcterms:created>
  <dcterms:modified xsi:type="dcterms:W3CDTF">2022-05-09T07:49:30Z</dcterms:modified>
</cp:coreProperties>
</file>